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59" r:id="rId5"/>
    <p:sldId id="272" r:id="rId6"/>
    <p:sldId id="268" r:id="rId7"/>
    <p:sldId id="269" r:id="rId8"/>
    <p:sldId id="270" r:id="rId9"/>
    <p:sldId id="271" r:id="rId10"/>
    <p:sldId id="287" r:id="rId11"/>
    <p:sldId id="288" r:id="rId12"/>
    <p:sldId id="289" r:id="rId13"/>
    <p:sldId id="290" r:id="rId14"/>
    <p:sldId id="291" r:id="rId15"/>
    <p:sldId id="273" r:id="rId16"/>
    <p:sldId id="274" r:id="rId17"/>
    <p:sldId id="275" r:id="rId18"/>
    <p:sldId id="276" r:id="rId19"/>
    <p:sldId id="277" r:id="rId20"/>
    <p:sldId id="278" r:id="rId21"/>
    <p:sldId id="279" r:id="rId22"/>
    <p:sldId id="280" r:id="rId23"/>
    <p:sldId id="285" r:id="rId24"/>
    <p:sldId id="286" r:id="rId25"/>
    <p:sldId id="281"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C2BEC05-889C-45CB-8E87-2C3F036ACDB4}" type="datetimeFigureOut">
              <a:rPr lang="es-ES" smtClean="0"/>
              <a:t>16/05/2024</a:t>
            </a:fld>
            <a:endParaRPr lang="es-ES"/>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ES"/>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7E939F5-E2A3-464E-AA60-01F738A08AF5}" type="slidenum">
              <a:rPr lang="es-ES" smtClean="0"/>
              <a:t>‹Nº›</a:t>
            </a:fld>
            <a:endParaRPr lang="es-ES"/>
          </a:p>
        </p:txBody>
      </p:sp>
    </p:spTree>
    <p:extLst>
      <p:ext uri="{BB962C8B-B14F-4D97-AF65-F5344CB8AC3E}">
        <p14:creationId xmlns:p14="http://schemas.microsoft.com/office/powerpoint/2010/main" val="79739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05C8706-4F16-1A98-4B2E-A28D49852AD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A314129-CFD5-502B-5E49-0332DE231575}"/>
              </a:ext>
            </a:extLst>
          </p:cNvPr>
          <p:cNvSpPr txBox="1">
            <a:spLocks noGrp="1"/>
          </p:cNvSpPr>
          <p:nvPr>
            <p:ph type="body" sz="quarter" idx="1"/>
          </p:nvPr>
        </p:nvSpPr>
        <p:spPr/>
        <p:txBody>
          <a:bodyPr/>
          <a:lstStyle/>
          <a:p>
            <a:endParaRPr lang="es-ES"/>
          </a:p>
        </p:txBody>
      </p:sp>
      <p:sp>
        <p:nvSpPr>
          <p:cNvPr id="4" name="Marcador de número de diapositiva 3">
            <a:extLst>
              <a:ext uri="{FF2B5EF4-FFF2-40B4-BE49-F238E27FC236}">
                <a16:creationId xmlns:a16="http://schemas.microsoft.com/office/drawing/2014/main" id="{4CBD24BF-DA3A-0AAD-F111-B4E2751751F7}"/>
              </a:ext>
            </a:extLst>
          </p:cNvPr>
          <p:cNvSpPr txBox="1"/>
          <p:nvPr/>
        </p:nvSpPr>
        <p:spPr>
          <a:xfrm>
            <a:off x="3936012" y="9585722"/>
            <a:ext cx="3011116" cy="50635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DA15A333-9FE9-4CCC-882A-BBEB94BFCA17}" type="slidenum">
              <a:pPr algn="r" defTabSz="931774">
                <a:defRPr sz="1800" b="0" i="0" u="none" strike="noStrike" kern="0" cap="none" spc="0" baseline="0">
                  <a:solidFill>
                    <a:srgbClr val="000000"/>
                  </a:solidFill>
                  <a:uFillTx/>
                </a:defRPr>
              </a:pPr>
              <a:t>5</a:t>
            </a:fld>
            <a:endParaRPr lang="es-ES" sz="1200">
              <a:solidFill>
                <a:srgbClr val="000000"/>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C11AD76-05E3-A179-CE68-5DBD4A9A9B3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E05C00E-B6D3-47D4-51F2-FEDC5522BFB4}"/>
              </a:ext>
            </a:extLst>
          </p:cNvPr>
          <p:cNvSpPr txBox="1">
            <a:spLocks noGrp="1"/>
          </p:cNvSpPr>
          <p:nvPr>
            <p:ph type="body" sz="quarter" idx="1"/>
          </p:nvPr>
        </p:nvSpPr>
        <p:spPr/>
        <p:txBody>
          <a:bodyPr/>
          <a:lstStyle/>
          <a:p>
            <a:endParaRPr lang="es-ES"/>
          </a:p>
        </p:txBody>
      </p:sp>
      <p:sp>
        <p:nvSpPr>
          <p:cNvPr id="4" name="Marcador de número de diapositiva 3">
            <a:extLst>
              <a:ext uri="{FF2B5EF4-FFF2-40B4-BE49-F238E27FC236}">
                <a16:creationId xmlns:a16="http://schemas.microsoft.com/office/drawing/2014/main" id="{CC8479D2-30CB-046D-E8DA-107D859895DD}"/>
              </a:ext>
            </a:extLst>
          </p:cNvPr>
          <p:cNvSpPr txBox="1"/>
          <p:nvPr/>
        </p:nvSpPr>
        <p:spPr>
          <a:xfrm>
            <a:off x="3936012" y="9585722"/>
            <a:ext cx="3011116" cy="50635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C7B130B9-BAF4-4E51-B1E4-9D00B5527BA3}" type="slidenum">
              <a:pPr algn="r" defTabSz="931774">
                <a:defRPr sz="1800" b="0" i="0" u="none" strike="noStrike" kern="0" cap="none" spc="0" baseline="0">
                  <a:solidFill>
                    <a:srgbClr val="000000"/>
                  </a:solidFill>
                  <a:uFillTx/>
                </a:defRPr>
              </a:pPr>
              <a:t>6</a:t>
            </a:fld>
            <a:endParaRPr lang="es-ES" sz="1200">
              <a:solidFill>
                <a:srgbClr val="000000"/>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968500E-932E-628A-C5DF-900F32D2345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A996F92-4952-258C-B17B-0D54AF8D8B1C}"/>
              </a:ext>
            </a:extLst>
          </p:cNvPr>
          <p:cNvSpPr txBox="1">
            <a:spLocks noGrp="1"/>
          </p:cNvSpPr>
          <p:nvPr>
            <p:ph type="body" sz="quarter" idx="1"/>
          </p:nvPr>
        </p:nvSpPr>
        <p:spPr/>
        <p:txBody>
          <a:bodyPr/>
          <a:lstStyle/>
          <a:p>
            <a:endParaRPr lang="es-ES"/>
          </a:p>
        </p:txBody>
      </p:sp>
      <p:sp>
        <p:nvSpPr>
          <p:cNvPr id="4" name="Marcador de número de diapositiva 3">
            <a:extLst>
              <a:ext uri="{FF2B5EF4-FFF2-40B4-BE49-F238E27FC236}">
                <a16:creationId xmlns:a16="http://schemas.microsoft.com/office/drawing/2014/main" id="{59FD3045-1E41-8C30-5204-A6644F3A89BF}"/>
              </a:ext>
            </a:extLst>
          </p:cNvPr>
          <p:cNvSpPr txBox="1"/>
          <p:nvPr/>
        </p:nvSpPr>
        <p:spPr>
          <a:xfrm>
            <a:off x="3936012" y="9585722"/>
            <a:ext cx="3011116" cy="50635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A7FF3029-E356-4A92-A575-41EA6E6C0264}" type="slidenum">
              <a:pPr algn="r" defTabSz="931774">
                <a:defRPr sz="1800" b="0" i="0" u="none" strike="noStrike" kern="0" cap="none" spc="0" baseline="0">
                  <a:solidFill>
                    <a:srgbClr val="000000"/>
                  </a:solidFill>
                  <a:uFillTx/>
                </a:defRPr>
              </a:pPr>
              <a:t>7</a:t>
            </a:fld>
            <a:endParaRPr lang="es-ES" sz="1200">
              <a:solidFill>
                <a:srgbClr val="000000"/>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E9D4A4C-82AA-EBAD-DEB4-A421653BD89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A0377B5-8256-36EE-A3B3-8BE617038426}"/>
              </a:ext>
            </a:extLst>
          </p:cNvPr>
          <p:cNvSpPr txBox="1">
            <a:spLocks noGrp="1"/>
          </p:cNvSpPr>
          <p:nvPr>
            <p:ph type="body" sz="quarter" idx="1"/>
          </p:nvPr>
        </p:nvSpPr>
        <p:spPr/>
        <p:txBody>
          <a:bodyPr/>
          <a:lstStyle/>
          <a:p>
            <a:endParaRPr lang="es-ES"/>
          </a:p>
        </p:txBody>
      </p:sp>
      <p:sp>
        <p:nvSpPr>
          <p:cNvPr id="4" name="Marcador de número de diapositiva 3">
            <a:extLst>
              <a:ext uri="{FF2B5EF4-FFF2-40B4-BE49-F238E27FC236}">
                <a16:creationId xmlns:a16="http://schemas.microsoft.com/office/drawing/2014/main" id="{60D22D2C-48E8-7B9A-AA15-477E9394DB1E}"/>
              </a:ext>
            </a:extLst>
          </p:cNvPr>
          <p:cNvSpPr txBox="1"/>
          <p:nvPr/>
        </p:nvSpPr>
        <p:spPr>
          <a:xfrm>
            <a:off x="3936012" y="9585722"/>
            <a:ext cx="3011116" cy="50635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43BEA150-388D-4F38-8BA7-D2DF6C6E4B2A}" type="slidenum">
              <a:pPr algn="r" defTabSz="931774">
                <a:defRPr sz="1800" b="0" i="0" u="none" strike="noStrike" kern="0" cap="none" spc="0" baseline="0">
                  <a:solidFill>
                    <a:srgbClr val="000000"/>
                  </a:solidFill>
                  <a:uFillTx/>
                </a:defRPr>
              </a:pPr>
              <a:t>8</a:t>
            </a:fld>
            <a:endParaRPr lang="es-ES" sz="1200">
              <a:solidFill>
                <a:srgbClr val="000000"/>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31F5FF5-A0D6-2261-FA7B-386399496B5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7A3792-D561-8EF0-AF75-FADB03A4E85D}"/>
              </a:ext>
            </a:extLst>
          </p:cNvPr>
          <p:cNvSpPr txBox="1">
            <a:spLocks noGrp="1"/>
          </p:cNvSpPr>
          <p:nvPr>
            <p:ph type="body" sz="quarter" idx="1"/>
          </p:nvPr>
        </p:nvSpPr>
        <p:spPr/>
        <p:txBody>
          <a:bodyPr/>
          <a:lstStyle/>
          <a:p>
            <a:endParaRPr lang="es-ES"/>
          </a:p>
        </p:txBody>
      </p:sp>
      <p:sp>
        <p:nvSpPr>
          <p:cNvPr id="4" name="Marcador de número de diapositiva 3">
            <a:extLst>
              <a:ext uri="{FF2B5EF4-FFF2-40B4-BE49-F238E27FC236}">
                <a16:creationId xmlns:a16="http://schemas.microsoft.com/office/drawing/2014/main" id="{46AECDAC-3CAF-7B76-C403-85D1DD2D50E2}"/>
              </a:ext>
            </a:extLst>
          </p:cNvPr>
          <p:cNvSpPr txBox="1"/>
          <p:nvPr/>
        </p:nvSpPr>
        <p:spPr>
          <a:xfrm>
            <a:off x="3936012" y="9585722"/>
            <a:ext cx="3011116" cy="50635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B4EDAB12-3ABC-4DE2-A4A7-3F609B8C3CFE}" type="slidenum">
              <a:pPr algn="r" defTabSz="931774">
                <a:defRPr sz="1800" b="0" i="0" u="none" strike="noStrike" kern="0" cap="none" spc="0" baseline="0">
                  <a:solidFill>
                    <a:srgbClr val="000000"/>
                  </a:solidFill>
                  <a:uFillTx/>
                </a:defRPr>
              </a:pPr>
              <a:t>9</a:t>
            </a:fld>
            <a:endParaRPr lang="es-ES" sz="1200">
              <a:solidFill>
                <a:srgbClr val="000000"/>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5/16/2024</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55BA285-9698-1B45-8319-D90A8C63F150}"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34695" y="2824269"/>
            <a:ext cx="4608576"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54792" y="2821491"/>
            <a:ext cx="4608576"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5/16/2024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5/16/2024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5/16/2024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1CFCDFD-B4CF-A241-8D71-E814B10BEAF4}" type="datetimeFigureOut">
              <a:rPr lang="en-US" dirty="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5/16/2024</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5/16/2024</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reneromea@reicaz.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ita-previa.mjusticia.gob.es/citaprevia/#!/es/home?uuid=020a-389cc-ea4d-fe060" TargetMode="External"/><Relationship Id="rId2" Type="http://schemas.openxmlformats.org/officeDocument/2006/relationships/hyperlink" Target="https://cita-previa-bde.clorian.com/" TargetMode="External"/><Relationship Id="rId1" Type="http://schemas.openxmlformats.org/officeDocument/2006/relationships/slideLayout" Target="../slideLayouts/slideLayout2.xml"/><Relationship Id="rId4" Type="http://schemas.openxmlformats.org/officeDocument/2006/relationships/hyperlink" Target="https://sede.mjusticia.gob.es/es/tramites/certificado-nacimient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ede.mjusticia.gob.es/es/tramites/certificado-matrimonio" TargetMode="External"/><Relationship Id="rId2" Type="http://schemas.openxmlformats.org/officeDocument/2006/relationships/hyperlink" Target="https://www.zaragoza.es/sede/servicio/tramite/1910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ede.seg-social.gob.es/wps/portal/sede/sede/Inicio" TargetMode="External"/><Relationship Id="rId2" Type="http://schemas.openxmlformats.org/officeDocument/2006/relationships/hyperlink" Target="https://sede.agenciatributaria.gob.es/Sede/procedimientoini/G304.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ede.agenciatributaria.gob.es/Sede/irpf.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ede.registradores.org/site/hom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3CB315-EE33-C3B4-BACC-B18C0906297E}"/>
              </a:ext>
            </a:extLst>
          </p:cNvPr>
          <p:cNvSpPr>
            <a:spLocks noGrp="1"/>
          </p:cNvSpPr>
          <p:nvPr>
            <p:ph type="ctrTitle"/>
          </p:nvPr>
        </p:nvSpPr>
        <p:spPr>
          <a:xfrm>
            <a:off x="2323772" y="955413"/>
            <a:ext cx="8561747" cy="2541431"/>
          </a:xfrm>
        </p:spPr>
        <p:txBody>
          <a:bodyPr>
            <a:noAutofit/>
          </a:bodyPr>
          <a:lstStyle/>
          <a:p>
            <a:pPr algn="ctr"/>
            <a:r>
              <a:rPr lang="es-ES" sz="4000" b="1" dirty="0">
                <a:effectLst/>
                <a:latin typeface="Arial" panose="020B0604020202020204" pitchFamily="34" charset="0"/>
                <a:ea typeface="Calibri" panose="020F0502020204030204" pitchFamily="34" charset="0"/>
              </a:rPr>
              <a:t>ASPECTOS PRÁCTICOS DEL CONCURSO DE PERSONA FÍSICA. </a:t>
            </a:r>
            <a:br>
              <a:rPr lang="es-ES" sz="4000" b="1" dirty="0">
                <a:effectLst/>
                <a:latin typeface="Arial" panose="020B0604020202020204" pitchFamily="34" charset="0"/>
                <a:ea typeface="Calibri" panose="020F0502020204030204" pitchFamily="34" charset="0"/>
              </a:rPr>
            </a:br>
            <a:r>
              <a:rPr lang="es-ES" sz="4000" b="1" dirty="0">
                <a:effectLst/>
                <a:latin typeface="Arial" panose="020B0604020202020204" pitchFamily="34" charset="0"/>
                <a:ea typeface="Calibri" panose="020F0502020204030204" pitchFamily="34" charset="0"/>
              </a:rPr>
              <a:t>PUNTO DE VISTA DEL ABOGADO INSTANTE</a:t>
            </a:r>
            <a:endParaRPr lang="es-ES" sz="4000" dirty="0"/>
          </a:p>
        </p:txBody>
      </p:sp>
      <p:sp>
        <p:nvSpPr>
          <p:cNvPr id="4" name="CuadroTexto 3">
            <a:extLst>
              <a:ext uri="{FF2B5EF4-FFF2-40B4-BE49-F238E27FC236}">
                <a16:creationId xmlns:a16="http://schemas.microsoft.com/office/drawing/2014/main" id="{DF05F384-77C9-59AA-748D-527DB09035E4}"/>
              </a:ext>
            </a:extLst>
          </p:cNvPr>
          <p:cNvSpPr txBox="1"/>
          <p:nvPr/>
        </p:nvSpPr>
        <p:spPr>
          <a:xfrm>
            <a:off x="8964198" y="4237336"/>
            <a:ext cx="2887133" cy="1200329"/>
          </a:xfrm>
          <a:prstGeom prst="rect">
            <a:avLst/>
          </a:prstGeom>
          <a:solidFill>
            <a:schemeClr val="accent4">
              <a:lumMod val="60000"/>
              <a:lumOff val="40000"/>
            </a:schemeClr>
          </a:solidFill>
        </p:spPr>
        <p:txBody>
          <a:bodyPr wrap="square" rtlCol="0">
            <a:spAutoFit/>
          </a:bodyPr>
          <a:lstStyle/>
          <a:p>
            <a:r>
              <a:rPr lang="es-ES" dirty="0">
                <a:solidFill>
                  <a:schemeClr val="bg1"/>
                </a:solidFill>
              </a:rPr>
              <a:t>IRENE ROMEA ANADON </a:t>
            </a:r>
          </a:p>
          <a:p>
            <a:r>
              <a:rPr lang="es-ES" dirty="0">
                <a:solidFill>
                  <a:schemeClr val="bg1"/>
                </a:solidFill>
                <a:hlinkClick r:id="rId2"/>
              </a:rPr>
              <a:t>ireneromea@reicaz.com</a:t>
            </a:r>
            <a:endParaRPr lang="es-ES" dirty="0">
              <a:solidFill>
                <a:schemeClr val="bg1"/>
              </a:solidFill>
            </a:endParaRPr>
          </a:p>
          <a:p>
            <a:r>
              <a:rPr lang="es-ES" dirty="0">
                <a:solidFill>
                  <a:schemeClr val="bg1"/>
                </a:solidFill>
              </a:rPr>
              <a:t>976231865</a:t>
            </a:r>
          </a:p>
        </p:txBody>
      </p:sp>
    </p:spTree>
    <p:extLst>
      <p:ext uri="{BB962C8B-B14F-4D97-AF65-F5344CB8AC3E}">
        <p14:creationId xmlns:p14="http://schemas.microsoft.com/office/powerpoint/2010/main" val="2327192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AEBC2-FE71-E3DB-DB03-C0E66932843D}"/>
              </a:ext>
            </a:extLst>
          </p:cNvPr>
          <p:cNvSpPr>
            <a:spLocks noGrp="1"/>
          </p:cNvSpPr>
          <p:nvPr>
            <p:ph type="title"/>
          </p:nvPr>
        </p:nvSpPr>
        <p:spPr/>
        <p:txBody>
          <a:bodyPr/>
          <a:lstStyle/>
          <a:p>
            <a:r>
              <a:rPr lang="es-ES" dirty="0"/>
              <a:t>CONCURSO DEL MATRIMONIO</a:t>
            </a:r>
            <a:endParaRPr lang="en-US" dirty="0"/>
          </a:p>
        </p:txBody>
      </p:sp>
      <p:sp>
        <p:nvSpPr>
          <p:cNvPr id="3" name="Marcador de contenido 2">
            <a:extLst>
              <a:ext uri="{FF2B5EF4-FFF2-40B4-BE49-F238E27FC236}">
                <a16:creationId xmlns:a16="http://schemas.microsoft.com/office/drawing/2014/main" id="{810A214E-A9F6-9E03-199C-7780D082AA93}"/>
              </a:ext>
            </a:extLst>
          </p:cNvPr>
          <p:cNvSpPr>
            <a:spLocks noGrp="1"/>
          </p:cNvSpPr>
          <p:nvPr>
            <p:ph idx="1"/>
          </p:nvPr>
        </p:nvSpPr>
        <p:spPr/>
        <p:txBody>
          <a:bodyPr>
            <a:normAutofit lnSpcReduction="10000"/>
          </a:bodyPr>
          <a:lstStyle/>
          <a:p>
            <a:r>
              <a:rPr lang="es-ES" dirty="0"/>
              <a:t>DIVORCIO: es competente el juez de familia, si bien en el caso de medidas con trascendencia patrimonial, deberá ser citado el AC.</a:t>
            </a:r>
          </a:p>
          <a:p>
            <a:r>
              <a:rPr lang="es-ES" dirty="0"/>
              <a:t>PENSIÓN DE ALIMENTOS A CARGO DEL CONCURSADO: son créditos no </a:t>
            </a:r>
            <a:r>
              <a:rPr lang="es-ES" dirty="0" err="1"/>
              <a:t>exonerables</a:t>
            </a:r>
            <a:r>
              <a:rPr lang="es-ES" dirty="0"/>
              <a:t>, (impagados antes del concurso), y crédito contra la masa una vez declarado el concurso. RECLASIFICACIÓN CONCURSAL en caso de insuficiencia de masa activa.</a:t>
            </a:r>
          </a:p>
          <a:p>
            <a:r>
              <a:rPr lang="es-ES" dirty="0"/>
              <a:t>¿Qué ocurre cuando la pensión de alimentos ha sido plasmada en un pacto de relaciones familiares y son desproporcionadas? ¿posible fraude?.¿sería rescindible en seno concursal? ¿Qué juez sería el competente? ¿Legitimación?</a:t>
            </a:r>
            <a:endParaRPr lang="en-US" dirty="0"/>
          </a:p>
        </p:txBody>
      </p:sp>
    </p:spTree>
    <p:extLst>
      <p:ext uri="{BB962C8B-B14F-4D97-AF65-F5344CB8AC3E}">
        <p14:creationId xmlns:p14="http://schemas.microsoft.com/office/powerpoint/2010/main" val="42840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7EA855-4EE3-78E7-00C1-837AD1BE59BE}"/>
              </a:ext>
            </a:extLst>
          </p:cNvPr>
          <p:cNvSpPr>
            <a:spLocks noGrp="1"/>
          </p:cNvSpPr>
          <p:nvPr>
            <p:ph type="title"/>
          </p:nvPr>
        </p:nvSpPr>
        <p:spPr/>
        <p:txBody>
          <a:bodyPr/>
          <a:lstStyle/>
          <a:p>
            <a:r>
              <a:rPr lang="es-ES" dirty="0"/>
              <a:t>VIVIENDA FAMILIAR</a:t>
            </a:r>
            <a:endParaRPr lang="en-US" dirty="0"/>
          </a:p>
        </p:txBody>
      </p:sp>
      <p:sp>
        <p:nvSpPr>
          <p:cNvPr id="3" name="Marcador de contenido 2">
            <a:extLst>
              <a:ext uri="{FF2B5EF4-FFF2-40B4-BE49-F238E27FC236}">
                <a16:creationId xmlns:a16="http://schemas.microsoft.com/office/drawing/2014/main" id="{9932B951-B1EA-3B52-08C7-FB3D482829F2}"/>
              </a:ext>
            </a:extLst>
          </p:cNvPr>
          <p:cNvSpPr>
            <a:spLocks noGrp="1"/>
          </p:cNvSpPr>
          <p:nvPr>
            <p:ph idx="1"/>
          </p:nvPr>
        </p:nvSpPr>
        <p:spPr/>
        <p:txBody>
          <a:bodyPr/>
          <a:lstStyle/>
          <a:p>
            <a:r>
              <a:rPr lang="es-ES" dirty="0"/>
              <a:t>GRAVADA CON DERECHO DE USO PREVIO A LA DECLARACIÓN DE CONCURSO.- INSCRITO EN REGISTRO PROPIEDAD. El adquirente lo adquiere con la carga. STS 27 Febrero de 2012, no es un derecho real pero se comporta como tal al tener acceso al RPROP.</a:t>
            </a:r>
          </a:p>
          <a:p>
            <a:r>
              <a:rPr lang="es-ES" dirty="0"/>
              <a:t>DERECHO DE USO CONSTITUIDO CON POSTERIORIDAD A LA DECLARACIÓN DE CONCURSO.- Intervención del AC. El adquirente la adquiere libre de cargas.</a:t>
            </a:r>
            <a:endParaRPr lang="en-US" dirty="0"/>
          </a:p>
        </p:txBody>
      </p:sp>
    </p:spTree>
    <p:extLst>
      <p:ext uri="{BB962C8B-B14F-4D97-AF65-F5344CB8AC3E}">
        <p14:creationId xmlns:p14="http://schemas.microsoft.com/office/powerpoint/2010/main" val="2642363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DDBD9D-42D6-5B83-7F34-5B93E1003FF3}"/>
              </a:ext>
            </a:extLst>
          </p:cNvPr>
          <p:cNvSpPr>
            <a:spLocks noGrp="1"/>
          </p:cNvSpPr>
          <p:nvPr>
            <p:ph type="title"/>
          </p:nvPr>
        </p:nvSpPr>
        <p:spPr/>
        <p:txBody>
          <a:bodyPr/>
          <a:lstStyle/>
          <a:p>
            <a:r>
              <a:rPr lang="es-ES" dirty="0"/>
              <a:t>CONCURSO DEL DEUDOR EN SEPARACION DE BIENES</a:t>
            </a:r>
            <a:endParaRPr lang="en-US" dirty="0"/>
          </a:p>
        </p:txBody>
      </p:sp>
      <p:sp>
        <p:nvSpPr>
          <p:cNvPr id="3" name="Marcador de contenido 2">
            <a:extLst>
              <a:ext uri="{FF2B5EF4-FFF2-40B4-BE49-F238E27FC236}">
                <a16:creationId xmlns:a16="http://schemas.microsoft.com/office/drawing/2014/main" id="{DD75D5FB-5EA9-7937-CB93-957BE3EF0CB1}"/>
              </a:ext>
            </a:extLst>
          </p:cNvPr>
          <p:cNvSpPr>
            <a:spLocks noGrp="1"/>
          </p:cNvSpPr>
          <p:nvPr>
            <p:ph idx="1"/>
          </p:nvPr>
        </p:nvSpPr>
        <p:spPr/>
        <p:txBody>
          <a:bodyPr/>
          <a:lstStyle/>
          <a:p>
            <a:r>
              <a:rPr lang="es-ES" dirty="0"/>
              <a:t>MASA PASIVA.-LO RELEVANTE EN MUCHAS OCASIONES ES LA TITULARIDAD DE LA DEUDA. OJO 502 TRLECO</a:t>
            </a:r>
          </a:p>
          <a:p>
            <a:r>
              <a:rPr lang="es-ES" dirty="0"/>
              <a:t>MASA ACTIVA.- BIENES PRIVATIVOS Y CUOTA BIENES DE TITULARIDAD DUDOSA.</a:t>
            </a:r>
          </a:p>
          <a:p>
            <a:r>
              <a:rPr lang="en-US" dirty="0"/>
              <a:t>DERECHO DE ADQUISICIÓN PREFERENTE 194 TRLECO. OJO 194.3 </a:t>
            </a:r>
            <a:r>
              <a:rPr lang="en-US" dirty="0" err="1"/>
              <a:t>penalización</a:t>
            </a:r>
            <a:r>
              <a:rPr lang="en-US" dirty="0"/>
              <a:t> al </a:t>
            </a:r>
            <a:r>
              <a:rPr lang="en-US" dirty="0" err="1"/>
              <a:t>conyuge</a:t>
            </a:r>
            <a:r>
              <a:rPr lang="en-US" dirty="0"/>
              <a:t> del </a:t>
            </a:r>
            <a:r>
              <a:rPr lang="en-US" dirty="0" err="1"/>
              <a:t>concursado</a:t>
            </a:r>
            <a:r>
              <a:rPr lang="en-US" dirty="0"/>
              <a:t>.</a:t>
            </a:r>
          </a:p>
        </p:txBody>
      </p:sp>
    </p:spTree>
    <p:extLst>
      <p:ext uri="{BB962C8B-B14F-4D97-AF65-F5344CB8AC3E}">
        <p14:creationId xmlns:p14="http://schemas.microsoft.com/office/powerpoint/2010/main" val="3812700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F9DB9-559F-6497-685E-81E9EA4C6DBF}"/>
              </a:ext>
            </a:extLst>
          </p:cNvPr>
          <p:cNvSpPr>
            <a:spLocks noGrp="1"/>
          </p:cNvSpPr>
          <p:nvPr>
            <p:ph type="title"/>
          </p:nvPr>
        </p:nvSpPr>
        <p:spPr/>
        <p:txBody>
          <a:bodyPr/>
          <a:lstStyle/>
          <a:p>
            <a:r>
              <a:rPr lang="es-ES" dirty="0"/>
              <a:t>CONCURSO DEL DEUDOR EN REGIMEN CONSORCIAL ARAGONES</a:t>
            </a:r>
            <a:endParaRPr lang="en-US" dirty="0"/>
          </a:p>
        </p:txBody>
      </p:sp>
      <p:sp>
        <p:nvSpPr>
          <p:cNvPr id="3" name="Marcador de contenido 2">
            <a:extLst>
              <a:ext uri="{FF2B5EF4-FFF2-40B4-BE49-F238E27FC236}">
                <a16:creationId xmlns:a16="http://schemas.microsoft.com/office/drawing/2014/main" id="{2073E27D-9701-64CB-3ADF-C2DE4023955C}"/>
              </a:ext>
            </a:extLst>
          </p:cNvPr>
          <p:cNvSpPr>
            <a:spLocks noGrp="1"/>
          </p:cNvSpPr>
          <p:nvPr>
            <p:ph idx="1"/>
          </p:nvPr>
        </p:nvSpPr>
        <p:spPr/>
        <p:txBody>
          <a:bodyPr/>
          <a:lstStyle/>
          <a:p>
            <a:r>
              <a:rPr lang="es-ES" dirty="0"/>
              <a:t>MASA ACTIVA.- LA TOTALIDAD DE LOS PRIVATIVOS MÁS LA TOTALIDAD DE LOS CONSORCIALES, porque responden subsidiariamente por deudas privativas (224 CDFA). El cónyuge del concursado ha de solicitar la liquidación de la sociedad de gananciales en sede concursal.</a:t>
            </a:r>
          </a:p>
          <a:p>
            <a:r>
              <a:rPr lang="es-ES" dirty="0"/>
              <a:t>MASA PASIVA.- las deudas privativas del concursado, más las deudas gananciales.</a:t>
            </a:r>
          </a:p>
          <a:p>
            <a:endParaRPr lang="es-ES" dirty="0"/>
          </a:p>
          <a:p>
            <a:endParaRPr lang="en-US" dirty="0"/>
          </a:p>
        </p:txBody>
      </p:sp>
    </p:spTree>
    <p:extLst>
      <p:ext uri="{BB962C8B-B14F-4D97-AF65-F5344CB8AC3E}">
        <p14:creationId xmlns:p14="http://schemas.microsoft.com/office/powerpoint/2010/main" val="506490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DACDB-86E5-81DF-15F6-614110ADB161}"/>
              </a:ext>
            </a:extLst>
          </p:cNvPr>
          <p:cNvSpPr>
            <a:spLocks noGrp="1"/>
          </p:cNvSpPr>
          <p:nvPr>
            <p:ph type="title"/>
          </p:nvPr>
        </p:nvSpPr>
        <p:spPr/>
        <p:txBody>
          <a:bodyPr/>
          <a:lstStyle/>
          <a:p>
            <a:r>
              <a:rPr lang="es-ES" dirty="0"/>
              <a:t>CONCURSO Y MUERTE</a:t>
            </a:r>
            <a:endParaRPr lang="en-US" dirty="0"/>
          </a:p>
        </p:txBody>
      </p:sp>
      <p:sp>
        <p:nvSpPr>
          <p:cNvPr id="3" name="Marcador de contenido 2">
            <a:extLst>
              <a:ext uri="{FF2B5EF4-FFF2-40B4-BE49-F238E27FC236}">
                <a16:creationId xmlns:a16="http://schemas.microsoft.com/office/drawing/2014/main" id="{B306BFD3-3D9F-DD6F-E342-E1E5D58D1C3B}"/>
              </a:ext>
            </a:extLst>
          </p:cNvPr>
          <p:cNvSpPr>
            <a:spLocks noGrp="1"/>
          </p:cNvSpPr>
          <p:nvPr>
            <p:ph idx="1"/>
          </p:nvPr>
        </p:nvSpPr>
        <p:spPr/>
        <p:txBody>
          <a:bodyPr/>
          <a:lstStyle/>
          <a:p>
            <a:r>
              <a:rPr lang="es-ES" dirty="0"/>
              <a:t>¿Qué ocurre cuando el concursado fallece?</a:t>
            </a:r>
          </a:p>
          <a:p>
            <a:r>
              <a:rPr lang="es-ES" dirty="0"/>
              <a:t>Es precisa resolución judicial para declarar el concurso de la herencia yacente.</a:t>
            </a:r>
          </a:p>
          <a:p>
            <a:r>
              <a:rPr lang="es-ES" dirty="0"/>
              <a:t>Ojo con la aceptación pura y simple, el heredero asume la masa pasiva del concurso, y puede llevar al concurso del heredero. Aceptación a beneficio de inventario.</a:t>
            </a:r>
          </a:p>
          <a:p>
            <a:r>
              <a:rPr lang="es-ES" dirty="0"/>
              <a:t>¿Que ocurre cuando un heredero acepta pura y simple y otro a beneficio de inventario?, ¿puede el AC de la herencia instar el concurso necesario del heredero? FATIMA </a:t>
            </a:r>
            <a:r>
              <a:rPr lang="es-ES"/>
              <a:t>YAÑEZ VIVERO.</a:t>
            </a:r>
            <a:endParaRPr lang="es-ES" dirty="0"/>
          </a:p>
          <a:p>
            <a:endParaRPr lang="es-ES" dirty="0"/>
          </a:p>
          <a:p>
            <a:pPr marL="0" indent="0">
              <a:buNone/>
            </a:pPr>
            <a:endParaRPr lang="en-US" dirty="0"/>
          </a:p>
        </p:txBody>
      </p:sp>
    </p:spTree>
    <p:extLst>
      <p:ext uri="{BB962C8B-B14F-4D97-AF65-F5344CB8AC3E}">
        <p14:creationId xmlns:p14="http://schemas.microsoft.com/office/powerpoint/2010/main" val="14853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6B416-B2C9-9C5B-9CFB-B83CC6C9F376}"/>
              </a:ext>
            </a:extLst>
          </p:cNvPr>
          <p:cNvSpPr>
            <a:spLocks noGrp="1"/>
          </p:cNvSpPr>
          <p:nvPr>
            <p:ph type="title"/>
          </p:nvPr>
        </p:nvSpPr>
        <p:spPr/>
        <p:txBody>
          <a:bodyPr/>
          <a:lstStyle/>
          <a:p>
            <a:r>
              <a:rPr lang="es-ES" dirty="0"/>
              <a:t>Documentos necesarios para la demanda</a:t>
            </a:r>
          </a:p>
        </p:txBody>
      </p:sp>
      <p:sp>
        <p:nvSpPr>
          <p:cNvPr id="3" name="Marcador de contenido 2">
            <a:extLst>
              <a:ext uri="{FF2B5EF4-FFF2-40B4-BE49-F238E27FC236}">
                <a16:creationId xmlns:a16="http://schemas.microsoft.com/office/drawing/2014/main" id="{FFF585A3-65B6-6A0A-155D-D994DE428E22}"/>
              </a:ext>
            </a:extLst>
          </p:cNvPr>
          <p:cNvSpPr>
            <a:spLocks noGrp="1"/>
          </p:cNvSpPr>
          <p:nvPr>
            <p:ph idx="1"/>
          </p:nvPr>
        </p:nvSpPr>
        <p:spPr/>
        <p:txBody>
          <a:bodyPr>
            <a:normAutofit fontScale="92500" lnSpcReduction="10000"/>
          </a:bodyPr>
          <a:lstStyle/>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CIRBE: Petición de cita previa en </a:t>
            </a:r>
            <a:r>
              <a:rPr lang="es-E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https://cita-previa-bde.clorian.com</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Justificación documental del endeudamiento: Contratos de préstamo, recibos, pólizas, escrituras, etc.</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Certificado de antecedentes penales: Petición de cita previa en </a:t>
            </a:r>
            <a:r>
              <a:rPr lang="es-E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https://cita-previa.mjusticia.gob.es/citaprevia/#!/es/home?uuid=020a-389cc-ea4d-fe060</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Certificado de nacimiento del deudor: Petición por internet en </a:t>
            </a:r>
            <a:r>
              <a:rPr lang="es-E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https://sede.mjusticia.gob.es/es/tramites/certificado-nacimiento</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3568418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545073A-6DEF-4B33-FFBC-9FCE05EAF0EF}"/>
              </a:ext>
            </a:extLst>
          </p:cNvPr>
          <p:cNvSpPr>
            <a:spLocks noGrp="1"/>
          </p:cNvSpPr>
          <p:nvPr>
            <p:ph idx="1"/>
          </p:nvPr>
        </p:nvSpPr>
        <p:spPr>
          <a:xfrm>
            <a:off x="1534696" y="788066"/>
            <a:ext cx="9520158" cy="3450613"/>
          </a:xfrm>
        </p:spPr>
        <p:txBody>
          <a:bodyPr>
            <a:normAutofit fontScale="92500" lnSpcReduction="20000"/>
          </a:bodyPr>
          <a:lstStyle/>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Certificado de nacimiento de los hijos/as del deudor: Petición por internet en la misma dirección que el certificado de nacimiento del deudor.</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Certificado de empadronamiento del deudor: Si el deudor está empadronado en Zaragoza, petición por internet en </a:t>
            </a:r>
            <a:r>
              <a:rPr lang="es-E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https://www.zaragoza.es/sede/servicio/tramite/19101</a:t>
            </a:r>
            <a:r>
              <a:rPr lang="es-ES" sz="1800" kern="100" dirty="0">
                <a:effectLst/>
                <a:latin typeface="Arial" panose="020B0604020202020204" pitchFamily="34" charset="0"/>
                <a:ea typeface="Calibri" panose="020F0502020204030204" pitchFamily="34" charset="0"/>
                <a:cs typeface="Times New Roman" panose="02020603050405020304" pitchFamily="18" charset="0"/>
              </a:rPr>
              <a:t>.Si el deudor no está empadronado en Zaragoza, petición por internet en la sede electrónica de su respectivo ayuntamiento.</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800" dirty="0">
                <a:effectLst/>
                <a:latin typeface="Arial" panose="020B0604020202020204" pitchFamily="34" charset="0"/>
                <a:ea typeface="Calibri" panose="020F0502020204030204" pitchFamily="34" charset="0"/>
              </a:rPr>
              <a:t>Certificado de matrimonio o escritura de capítulos matrimoniales: Petición del certificado en </a:t>
            </a:r>
            <a:r>
              <a:rPr lang="es-E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https://sede.mjusticia.gob.es/es/tramites/certificado-matrimonio</a:t>
            </a:r>
            <a:r>
              <a:rPr lang="es-ES" sz="1800" dirty="0">
                <a:effectLst/>
                <a:latin typeface="Arial" panose="020B0604020202020204" pitchFamily="34" charset="0"/>
                <a:ea typeface="Calibri" panose="020F0502020204030204" pitchFamily="34" charset="0"/>
              </a:rPr>
              <a:t> Divorciado: Sentencia de divorcio</a:t>
            </a:r>
            <a:endParaRPr lang="es-ES" dirty="0"/>
          </a:p>
        </p:txBody>
      </p:sp>
    </p:spTree>
    <p:extLst>
      <p:ext uri="{BB962C8B-B14F-4D97-AF65-F5344CB8AC3E}">
        <p14:creationId xmlns:p14="http://schemas.microsoft.com/office/powerpoint/2010/main" val="119943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CA43898-97DB-D5E6-B10E-12F0F8914ECF}"/>
              </a:ext>
            </a:extLst>
          </p:cNvPr>
          <p:cNvSpPr>
            <a:spLocks noGrp="1"/>
          </p:cNvSpPr>
          <p:nvPr>
            <p:ph idx="1"/>
          </p:nvPr>
        </p:nvSpPr>
        <p:spPr>
          <a:xfrm>
            <a:off x="1492363" y="677998"/>
            <a:ext cx="9520158" cy="3450613"/>
          </a:xfrm>
        </p:spPr>
        <p:txBody>
          <a:bodyPr>
            <a:normAutofit/>
          </a:bodyPr>
          <a:lstStyle/>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Certificado de estar al corriente de pago con la Agencia Tributaria (AEAT) </a:t>
            </a:r>
            <a:r>
              <a:rPr lang="es-E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https://sede.agenciatributaria.gob.es/Sede/procedimientoini/G304.shtml</a:t>
            </a:r>
            <a:r>
              <a:rPr lang="es-ES" sz="1800" kern="100" dirty="0">
                <a:effectLst/>
                <a:latin typeface="Arial" panose="020B0604020202020204" pitchFamily="34" charset="0"/>
                <a:ea typeface="Calibri" panose="020F0502020204030204" pitchFamily="34" charset="0"/>
                <a:cs typeface="Times New Roman" panose="02020603050405020304" pitchFamily="18" charset="0"/>
              </a:rPr>
              <a:t>.</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Certificado de estar al corriente de pago con la Seguridad Social (TGSS)</a:t>
            </a:r>
            <a:r>
              <a:rPr lang="es-E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https://sede.seg-social.gob.es/wps/portal/sede/sede/Inicio</a:t>
            </a: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s-ES" sz="1800" i="1" kern="100" dirty="0">
                <a:effectLst/>
                <a:latin typeface="Arial" panose="020B0604020202020204" pitchFamily="34" charset="0"/>
                <a:ea typeface="Calibri" panose="020F0502020204030204" pitchFamily="34" charset="0"/>
                <a:cs typeface="Times New Roman" panose="02020603050405020304" pitchFamily="18" charset="0"/>
              </a:rPr>
              <a:t>Ciudadanos; Informes y certificados; Certificado de estar al corriente con las obligaciones en la seguridad social.</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Certificado de deuda con otras entidades locales.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968546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74B82C-E001-E1B5-D2F6-439F02B2CA86}"/>
              </a:ext>
            </a:extLst>
          </p:cNvPr>
          <p:cNvSpPr>
            <a:spLocks noGrp="1"/>
          </p:cNvSpPr>
          <p:nvPr>
            <p:ph idx="1"/>
          </p:nvPr>
        </p:nvSpPr>
        <p:spPr>
          <a:xfrm>
            <a:off x="1483896" y="703399"/>
            <a:ext cx="9520158" cy="3450613"/>
          </a:xfrm>
        </p:spPr>
        <p:txBody>
          <a:bodyPr>
            <a:normAutofit lnSpcReduction="10000"/>
          </a:bodyPr>
          <a:lstStyle/>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Tres últimas declaraciones de la renta: </a:t>
            </a:r>
            <a:r>
              <a:rPr lang="es-E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https://sede.agenciatributaria.gob.es/Sede/irpf.html</a:t>
            </a: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s-ES" sz="1800" i="1" kern="100" dirty="0">
                <a:effectLst/>
                <a:latin typeface="Arial" panose="020B0604020202020204" pitchFamily="34" charset="0"/>
                <a:ea typeface="Calibri" panose="020F0502020204030204" pitchFamily="34" charset="0"/>
                <a:cs typeface="Times New Roman" panose="02020603050405020304" pitchFamily="18" charset="0"/>
              </a:rPr>
              <a:t>Consulta de declaraciones presentadas</a:t>
            </a:r>
            <a:r>
              <a:rPr lang="es-ES" sz="1800" kern="100" dirty="0">
                <a:effectLst/>
                <a:latin typeface="Arial" panose="020B0604020202020204" pitchFamily="34" charset="0"/>
                <a:ea typeface="Calibri" panose="020F0502020204030204" pitchFamily="34" charset="0"/>
                <a:cs typeface="Times New Roman" panose="02020603050405020304" pitchFamily="18" charset="0"/>
              </a:rPr>
              <a:t>.</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3 últimas nóminas</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Informe de vida laboral: Petición en https://sede.seg-social.gob.es/wps/portal/sede/sede/Inicio; </a:t>
            </a:r>
            <a:r>
              <a:rPr lang="es-ES" sz="1800" i="1" kern="100" dirty="0">
                <a:effectLst/>
                <a:latin typeface="Arial" panose="020B0604020202020204" pitchFamily="34" charset="0"/>
                <a:ea typeface="Calibri" panose="020F0502020204030204" pitchFamily="34" charset="0"/>
                <a:cs typeface="Times New Roman" panose="02020603050405020304" pitchFamily="18" charset="0"/>
              </a:rPr>
              <a:t>Ciudadanos; Informes y certificados; Informe de tu vida laboral</a:t>
            </a:r>
            <a:r>
              <a:rPr lang="es-ES" sz="1800" kern="100" dirty="0">
                <a:effectLst/>
                <a:latin typeface="Arial" panose="020B0604020202020204" pitchFamily="34" charset="0"/>
                <a:ea typeface="Calibri" panose="020F0502020204030204" pitchFamily="34" charset="0"/>
                <a:cs typeface="Times New Roman" panose="02020603050405020304" pitchFamily="18" charset="0"/>
              </a:rPr>
              <a:t>.</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4149086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4772CC0-10E8-EEB1-3500-789ABC3FDA42}"/>
              </a:ext>
            </a:extLst>
          </p:cNvPr>
          <p:cNvSpPr>
            <a:spLocks noGrp="1"/>
          </p:cNvSpPr>
          <p:nvPr>
            <p:ph idx="1"/>
          </p:nvPr>
        </p:nvSpPr>
        <p:spPr>
          <a:xfrm>
            <a:off x="1534696" y="762666"/>
            <a:ext cx="9520158" cy="3450613"/>
          </a:xfrm>
        </p:spPr>
        <p:txBody>
          <a:bodyPr>
            <a:normAutofit/>
          </a:bodyPr>
          <a:lstStyle/>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Relación de gastos medios mensuales de la persona o familia: Alquiler, Luz, Agua, Gas, Alimentación, Higiene, Gasolina, Impuestos, Seguros.</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Nota simple de todos los bienes inmuebles: Por internet: </a:t>
            </a:r>
            <a:r>
              <a:rPr lang="es-E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https://sede.registradores.org/site/home</a:t>
            </a:r>
            <a:r>
              <a:rPr lang="es-ES" sz="1800" kern="100" dirty="0">
                <a:effectLst/>
                <a:latin typeface="Arial" panose="020B0604020202020204" pitchFamily="34" charset="0"/>
                <a:ea typeface="Calibri" panose="020F0502020204030204" pitchFamily="34" charset="0"/>
                <a:cs typeface="Times New Roman" panose="02020603050405020304" pitchFamily="18" charset="0"/>
              </a:rPr>
              <a:t> Presencialmente, si conoce el número de Registro de la Propiedad.</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s-ES" sz="1800" kern="100" dirty="0">
                <a:latin typeface="Calibri" panose="020F0502020204030204" pitchFamily="34" charset="0"/>
                <a:ea typeface="Calibri" panose="020F0502020204030204" pitchFamily="34" charset="0"/>
                <a:cs typeface="Times New Roman" panose="02020603050405020304" pitchFamily="18" charset="0"/>
              </a:rPr>
              <a:t>	</a:t>
            </a:r>
            <a:r>
              <a:rPr lang="es-ES" sz="1800" kern="100" dirty="0">
                <a:effectLst/>
                <a:latin typeface="Arial" panose="020B0604020202020204" pitchFamily="34" charset="0"/>
                <a:ea typeface="Calibri" panose="020F0502020204030204" pitchFamily="34" charset="0"/>
                <a:cs typeface="Times New Roman" panose="02020603050405020304" pitchFamily="18" charset="0"/>
              </a:rPr>
              <a:t>Si no posee bienes inmuebles, Nota de Localización en la misma dirección</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65929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3CE1FE-1232-F955-D7CD-D7F7A664CF54}"/>
              </a:ext>
            </a:extLst>
          </p:cNvPr>
          <p:cNvSpPr>
            <a:spLocks noGrp="1"/>
          </p:cNvSpPr>
          <p:nvPr>
            <p:ph type="title"/>
          </p:nvPr>
        </p:nvSpPr>
        <p:spPr/>
        <p:txBody>
          <a:bodyPr>
            <a:normAutofit/>
          </a:bodyPr>
          <a:lstStyle/>
          <a:p>
            <a:r>
              <a:rPr lang="es-ES" dirty="0"/>
              <a:t>I. ¿Qué hace un abogado cuando un presunto insolvente llega al despacho?</a:t>
            </a:r>
          </a:p>
        </p:txBody>
      </p:sp>
      <p:sp>
        <p:nvSpPr>
          <p:cNvPr id="3" name="Marcador de contenido 2">
            <a:extLst>
              <a:ext uri="{FF2B5EF4-FFF2-40B4-BE49-F238E27FC236}">
                <a16:creationId xmlns:a16="http://schemas.microsoft.com/office/drawing/2014/main" id="{95D3C698-D878-AD8E-93DF-782738BE0681}"/>
              </a:ext>
            </a:extLst>
          </p:cNvPr>
          <p:cNvSpPr>
            <a:spLocks noGrp="1"/>
          </p:cNvSpPr>
          <p:nvPr>
            <p:ph idx="1"/>
          </p:nvPr>
        </p:nvSpPr>
        <p:spPr/>
        <p:txBody>
          <a:bodyPr/>
          <a:lstStyle/>
          <a:p>
            <a:r>
              <a:rPr lang="es-ES" b="1" dirty="0">
                <a:effectLst>
                  <a:outerShdw blurRad="38100" dist="38100" dir="2700000" algn="tl">
                    <a:srgbClr val="000000">
                      <a:alpha val="43137"/>
                    </a:srgbClr>
                  </a:outerShdw>
                </a:effectLst>
              </a:rPr>
              <a:t>Dirigir la reunión</a:t>
            </a:r>
            <a:r>
              <a:rPr lang="es-ES" dirty="0"/>
              <a:t>: No dejarle hablar. Habla el abogado</a:t>
            </a:r>
          </a:p>
          <a:p>
            <a:pPr lvl="1"/>
            <a:r>
              <a:rPr lang="es-ES" dirty="0"/>
              <a:t>Situación socio-laboral: Estado civil, régimen económico matrimonial, situación laboral (IMPORTANTE: determina ingresos): nóminas, Informe de Vida Laboral…</a:t>
            </a:r>
          </a:p>
          <a:p>
            <a:pPr lvl="1"/>
            <a:r>
              <a:rPr lang="es-ES" dirty="0"/>
              <a:t>Activo: Indagación de sus bienes y derechos a través del Registro de la Propiedad (Nota de localización de índices) y Bienes Muebles (cargas de vehículos).</a:t>
            </a:r>
          </a:p>
          <a:p>
            <a:pPr lvl="1"/>
            <a:r>
              <a:rPr lang="es-ES" dirty="0"/>
              <a:t>Pasivo: copia de préstamos, CIRBE, certificado de deudas con AEAT, TGSS, entidades locales, etcétera. </a:t>
            </a:r>
            <a:r>
              <a:rPr lang="es-ES" u="sng" dirty="0"/>
              <a:t>CAUSA DE LA INSOLVENCIA?</a:t>
            </a:r>
          </a:p>
          <a:p>
            <a:pPr lvl="2"/>
            <a:r>
              <a:rPr lang="es-ES" b="1" i="1" u="sng" dirty="0"/>
              <a:t>TRUCO</a:t>
            </a:r>
            <a:r>
              <a:rPr lang="es-ES" dirty="0"/>
              <a:t>: Fondos buitre (pedirles el certificado de deuda, diciendo que quieres pagar).</a:t>
            </a:r>
          </a:p>
        </p:txBody>
      </p:sp>
      <p:pic>
        <p:nvPicPr>
          <p:cNvPr id="5" name="Gráfico 4" descr="Tendencia al alza">
            <a:extLst>
              <a:ext uri="{FF2B5EF4-FFF2-40B4-BE49-F238E27FC236}">
                <a16:creationId xmlns:a16="http://schemas.microsoft.com/office/drawing/2014/main" id="{4C71C265-6926-E701-5FA3-3601AAD3BD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7146" y="3064932"/>
            <a:ext cx="821267" cy="821267"/>
          </a:xfrm>
          <a:prstGeom prst="rect">
            <a:avLst/>
          </a:prstGeom>
        </p:spPr>
      </p:pic>
      <p:pic>
        <p:nvPicPr>
          <p:cNvPr id="7" name="Gráfico 6" descr="Tendencia bajista RTL">
            <a:extLst>
              <a:ext uri="{FF2B5EF4-FFF2-40B4-BE49-F238E27FC236}">
                <a16:creationId xmlns:a16="http://schemas.microsoft.com/office/drawing/2014/main" id="{D761A9B4-ADC7-BC32-7C02-D6FFDA64D7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7146" y="3979332"/>
            <a:ext cx="821268" cy="821268"/>
          </a:xfrm>
          <a:prstGeom prst="rect">
            <a:avLst/>
          </a:prstGeom>
        </p:spPr>
      </p:pic>
      <p:pic>
        <p:nvPicPr>
          <p:cNvPr id="9" name="Gráfico 8" descr="Advertencia">
            <a:extLst>
              <a:ext uri="{FF2B5EF4-FFF2-40B4-BE49-F238E27FC236}">
                <a16:creationId xmlns:a16="http://schemas.microsoft.com/office/drawing/2014/main" id="{4F3A1384-140C-9FC7-77B9-E7D0C393E2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98764" y="4645078"/>
            <a:ext cx="914400" cy="914400"/>
          </a:xfrm>
          <a:prstGeom prst="rect">
            <a:avLst/>
          </a:prstGeom>
        </p:spPr>
      </p:pic>
      <p:pic>
        <p:nvPicPr>
          <p:cNvPr id="13" name="Gráfico 12" descr="Candado en forma de corazón">
            <a:extLst>
              <a:ext uri="{FF2B5EF4-FFF2-40B4-BE49-F238E27FC236}">
                <a16:creationId xmlns:a16="http://schemas.microsoft.com/office/drawing/2014/main" id="{82E95C2D-83E0-C79F-E726-BFC3BC5963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17175" y="2408320"/>
            <a:ext cx="719667" cy="719667"/>
          </a:xfrm>
          <a:prstGeom prst="rect">
            <a:avLst/>
          </a:prstGeom>
        </p:spPr>
      </p:pic>
    </p:spTree>
    <p:extLst>
      <p:ext uri="{BB962C8B-B14F-4D97-AF65-F5344CB8AC3E}">
        <p14:creationId xmlns:p14="http://schemas.microsoft.com/office/powerpoint/2010/main" val="3634431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032B0F-2FB4-7C2D-86F2-10C819EFFF6B}"/>
              </a:ext>
            </a:extLst>
          </p:cNvPr>
          <p:cNvSpPr>
            <a:spLocks noGrp="1"/>
          </p:cNvSpPr>
          <p:nvPr>
            <p:ph idx="1"/>
          </p:nvPr>
        </p:nvSpPr>
        <p:spPr>
          <a:xfrm>
            <a:off x="1551630" y="720332"/>
            <a:ext cx="9520158" cy="3450613"/>
          </a:xfrm>
        </p:spPr>
        <p:txBody>
          <a:bodyPr>
            <a:normAutofit lnSpcReduction="10000"/>
          </a:bodyPr>
          <a:lstStyle/>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Listado de procedimientos judiciales recibidos o interpuestos por el deudor</a:t>
            </a:r>
            <a:r>
              <a:rPr lang="es-ES" sz="1800" kern="100" dirty="0">
                <a:latin typeface="Arial" panose="020B0604020202020204" pitchFamily="34" charset="0"/>
                <a:ea typeface="Calibri" panose="020F0502020204030204" pitchFamily="34" charset="0"/>
                <a:cs typeface="Times New Roman" panose="02020603050405020304" pitchFamily="18" charset="0"/>
              </a:rPr>
              <a:t>.</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spcAft>
                <a:spcPts val="800"/>
              </a:spcAft>
              <a:buFont typeface="Symbol" panose="05050102010706020507" pitchFamily="18" charset="2"/>
              <a:buChar char="-"/>
            </a:pPr>
            <a:r>
              <a:rPr lang="es-ES" sz="1600" kern="100" dirty="0">
                <a:effectLst/>
                <a:latin typeface="Arial" panose="020B0604020202020204" pitchFamily="34" charset="0"/>
                <a:ea typeface="Calibri" panose="020F0502020204030204" pitchFamily="34" charset="0"/>
                <a:cs typeface="Arial" panose="020B0604020202020204" pitchFamily="34" charset="0"/>
              </a:rPr>
              <a:t>Procedimientos civiles desde el año 2008.</a:t>
            </a:r>
          </a:p>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Contrato de arrendamiento, si vive de alquiler.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Ficha técnica del vehículo, si lo hubiere.</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Certificado de titularidad y saldo de la cuenta bancaria, presencialmente o mediante banca electrónica.</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3580273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DB4AE9-5E25-E0F6-C2E8-506948F74E0D}"/>
              </a:ext>
            </a:extLst>
          </p:cNvPr>
          <p:cNvSpPr>
            <a:spLocks noGrp="1"/>
          </p:cNvSpPr>
          <p:nvPr>
            <p:ph type="title"/>
          </p:nvPr>
        </p:nvSpPr>
        <p:spPr/>
        <p:txBody>
          <a:bodyPr/>
          <a:lstStyle/>
          <a:p>
            <a:r>
              <a:rPr lang="es-ES" b="1" dirty="0">
                <a:effectLst>
                  <a:outerShdw blurRad="38100" dist="38100" dir="2700000" algn="tl">
                    <a:srgbClr val="000000">
                      <a:alpha val="43137"/>
                    </a:srgbClr>
                  </a:outerShdw>
                </a:effectLst>
              </a:rPr>
              <a:t>SOLICITUD DE EXONERACIÓN DEL PASIVO INSATISFECHO</a:t>
            </a:r>
          </a:p>
        </p:txBody>
      </p:sp>
      <p:sp>
        <p:nvSpPr>
          <p:cNvPr id="3" name="Marcador de contenido 2">
            <a:extLst>
              <a:ext uri="{FF2B5EF4-FFF2-40B4-BE49-F238E27FC236}">
                <a16:creationId xmlns:a16="http://schemas.microsoft.com/office/drawing/2014/main" id="{92C54925-3B34-898E-3C4A-DBEBABC13CE2}"/>
              </a:ext>
            </a:extLst>
          </p:cNvPr>
          <p:cNvSpPr>
            <a:spLocks noGrp="1"/>
          </p:cNvSpPr>
          <p:nvPr>
            <p:ph idx="1"/>
          </p:nvPr>
        </p:nvSpPr>
        <p:spPr/>
        <p:txBody>
          <a:bodyPr/>
          <a:lstStyle/>
          <a:p>
            <a:r>
              <a:rPr lang="es-ES" dirty="0"/>
              <a:t>Plazo: Buen procurador. Hay que controlar el TEJU y el RPC.</a:t>
            </a:r>
          </a:p>
          <a:p>
            <a:r>
              <a:rPr lang="es-ES" dirty="0"/>
              <a:t>Contenido de la solicitud: El cliente es un “ser de luz”; no incurre en ninguna de las excepciones del 487 LC ni en las prohibiciones del 486 LC.</a:t>
            </a:r>
          </a:p>
          <a:p>
            <a:pPr lvl="1"/>
            <a:r>
              <a:rPr lang="es-ES" dirty="0"/>
              <a:t>Explicar de nuevo las causas de entrada en concurso, causa de insolvencia</a:t>
            </a:r>
          </a:p>
          <a:p>
            <a:pPr lvl="1"/>
            <a:r>
              <a:rPr lang="es-ES" dirty="0"/>
              <a:t>Presunción de buena fe: los acreedores tienen que desvirtuarla.</a:t>
            </a:r>
          </a:p>
          <a:p>
            <a:pPr lvl="1"/>
            <a:r>
              <a:rPr lang="es-ES" dirty="0"/>
              <a:t>Extensión del EPI: Problemática del 489.2 LC (comunidades de propietarios).</a:t>
            </a:r>
          </a:p>
        </p:txBody>
      </p:sp>
      <p:pic>
        <p:nvPicPr>
          <p:cNvPr id="5" name="Gráfico 4" descr="Cara de ángel sin relleno">
            <a:extLst>
              <a:ext uri="{FF2B5EF4-FFF2-40B4-BE49-F238E27FC236}">
                <a16:creationId xmlns:a16="http://schemas.microsoft.com/office/drawing/2014/main" id="{9B9A660D-175F-F641-1529-93A7CE734A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40454" y="3141134"/>
            <a:ext cx="914400" cy="914400"/>
          </a:xfrm>
          <a:prstGeom prst="rect">
            <a:avLst/>
          </a:prstGeom>
        </p:spPr>
      </p:pic>
      <p:pic>
        <p:nvPicPr>
          <p:cNvPr id="7" name="Gráfico 6" descr="Estrellas">
            <a:extLst>
              <a:ext uri="{FF2B5EF4-FFF2-40B4-BE49-F238E27FC236}">
                <a16:creationId xmlns:a16="http://schemas.microsoft.com/office/drawing/2014/main" id="{A76ECD3C-8323-C936-8EDB-433017BC9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16562" y="2979156"/>
            <a:ext cx="914400" cy="914400"/>
          </a:xfrm>
          <a:prstGeom prst="rect">
            <a:avLst/>
          </a:prstGeom>
        </p:spPr>
      </p:pic>
    </p:spTree>
    <p:extLst>
      <p:ext uri="{BB962C8B-B14F-4D97-AF65-F5344CB8AC3E}">
        <p14:creationId xmlns:p14="http://schemas.microsoft.com/office/powerpoint/2010/main" val="2750513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EC9641-E662-8C37-ABA9-A724E41DA20D}"/>
              </a:ext>
            </a:extLst>
          </p:cNvPr>
          <p:cNvSpPr>
            <a:spLocks noGrp="1"/>
          </p:cNvSpPr>
          <p:nvPr>
            <p:ph type="title"/>
          </p:nvPr>
        </p:nvSpPr>
        <p:spPr/>
        <p:txBody>
          <a:bodyPr/>
          <a:lstStyle/>
          <a:p>
            <a:r>
              <a:rPr lang="es-ES" dirty="0"/>
              <a:t>“REGALO” (mi suplico)</a:t>
            </a:r>
          </a:p>
        </p:txBody>
      </p:sp>
      <p:sp>
        <p:nvSpPr>
          <p:cNvPr id="3" name="Marcador de contenido 2">
            <a:extLst>
              <a:ext uri="{FF2B5EF4-FFF2-40B4-BE49-F238E27FC236}">
                <a16:creationId xmlns:a16="http://schemas.microsoft.com/office/drawing/2014/main" id="{191AF1F5-35D1-9A93-4169-9E3B0C7ACD56}"/>
              </a:ext>
            </a:extLst>
          </p:cNvPr>
          <p:cNvSpPr>
            <a:spLocks noGrp="1"/>
          </p:cNvSpPr>
          <p:nvPr>
            <p:ph idx="1"/>
          </p:nvPr>
        </p:nvSpPr>
        <p:spPr/>
        <p:txBody>
          <a:bodyPr>
            <a:normAutofit fontScale="62500" lnSpcReduction="20000"/>
          </a:bodyPr>
          <a:lstStyle/>
          <a:p>
            <a:pPr marL="0" indent="0">
              <a:buNone/>
            </a:pPr>
            <a:r>
              <a:rPr lang="es-ES" dirty="0"/>
              <a:t>“</a:t>
            </a:r>
            <a:r>
              <a:rPr lang="es-ES" b="1" dirty="0"/>
              <a:t>SUPLICO AL JUZGADO</a:t>
            </a:r>
            <a:r>
              <a:rPr lang="es-ES" dirty="0"/>
              <a:t>, que tenga por presentado este escrito, se sirva admitirlo, con sus respectivos documentos, lo una a los Autos en su razón y, tras los trámites legales que sean oportunos, se dicte Auto declarando la exoneración de  la totalidad del pasivo insatisfecho,  incluso aquellos créditos que no consten en el listado de acreedores siempre que sean anteriores a la declaración del concurso, al concurrir todos los requisitos establecidos legalmente para obtener dicho beneficio, incluyendo *** € de la TGSS por aplicación de lo dispuesto en el artículo 489.5 TRLC.</a:t>
            </a:r>
          </a:p>
          <a:p>
            <a:pPr marL="0" indent="0">
              <a:buNone/>
            </a:pPr>
            <a:r>
              <a:rPr lang="es-ES" b="1" dirty="0"/>
              <a:t>OTROSÍ DIGO</a:t>
            </a:r>
            <a:r>
              <a:rPr lang="es-ES" dirty="0"/>
              <a:t>, que en caso de que SSª estimara conveniente cualquier otra precisión acerca del presente procedimiento y/o de la situación personal,  económica y/o social, se oficie a las entidades bancarias que aparecen como acreedores en los autos, a fin de que aporten a este procedimiento:</a:t>
            </a:r>
          </a:p>
          <a:p>
            <a:pPr marL="914400" lvl="2" indent="0">
              <a:buNone/>
            </a:pPr>
            <a:r>
              <a:rPr lang="es-ES" dirty="0"/>
              <a:t>.- solicitud del préstamo y póliza de concesión dada la data de los préstamos. </a:t>
            </a:r>
          </a:p>
          <a:p>
            <a:pPr marL="914400" lvl="2" indent="0">
              <a:buNone/>
            </a:pPr>
            <a:r>
              <a:rPr lang="es-ES" dirty="0"/>
              <a:t>.-  estudio de riesgos realizado , al ser un documento propio de la entidad al que no tiene acceso esta parte.</a:t>
            </a:r>
          </a:p>
          <a:p>
            <a:pPr marL="914400" lvl="2" indent="0">
              <a:buNone/>
            </a:pPr>
            <a:r>
              <a:rPr lang="es-ES" dirty="0"/>
              <a:t>.- y diligencia de concesión del préstamo solicitado, al ser documento propio de la entidad, al que no tiene acceso esta parte, en el que se indique:</a:t>
            </a:r>
          </a:p>
          <a:p>
            <a:pPr marL="1371600" lvl="3" indent="0">
              <a:buNone/>
            </a:pPr>
            <a:r>
              <a:rPr lang="es-ES" dirty="0"/>
              <a:t>i.	La capacidad de devolución o pago del prestatario. </a:t>
            </a:r>
          </a:p>
          <a:p>
            <a:pPr marL="1371600" lvl="3" indent="0">
              <a:buNone/>
            </a:pPr>
            <a:r>
              <a:rPr lang="es-ES" dirty="0" err="1"/>
              <a:t>ii</a:t>
            </a:r>
            <a:r>
              <a:rPr lang="es-ES" dirty="0"/>
              <a:t>.	Información económica en la que el analista se basó para emitir su informe.</a:t>
            </a:r>
          </a:p>
          <a:p>
            <a:pPr marL="0" indent="0">
              <a:buNone/>
            </a:pPr>
            <a:r>
              <a:rPr lang="es-ES" b="1" dirty="0"/>
              <a:t>SUPLICO AL JUZGADO</a:t>
            </a:r>
            <a:r>
              <a:rPr lang="es-ES" dirty="0"/>
              <a:t>, acuerde la práctica de la prueba, si considera que la causa de sobreendeudamiento de mi mandante no ha quedado oportunamente justificada.”</a:t>
            </a:r>
          </a:p>
          <a:p>
            <a:endParaRPr lang="es-ES" dirty="0"/>
          </a:p>
        </p:txBody>
      </p:sp>
    </p:spTree>
    <p:extLst>
      <p:ext uri="{BB962C8B-B14F-4D97-AF65-F5344CB8AC3E}">
        <p14:creationId xmlns:p14="http://schemas.microsoft.com/office/powerpoint/2010/main" val="3525369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1C1C20-9D94-2020-63F1-32E1A8229929}"/>
              </a:ext>
            </a:extLst>
          </p:cNvPr>
          <p:cNvSpPr>
            <a:spLocks noGrp="1"/>
          </p:cNvSpPr>
          <p:nvPr>
            <p:ph type="title"/>
          </p:nvPr>
        </p:nvSpPr>
        <p:spPr/>
        <p:txBody>
          <a:bodyPr/>
          <a:lstStyle/>
          <a:p>
            <a:r>
              <a:rPr lang="es-ES" dirty="0"/>
              <a:t>JURISPRUDENCIA I</a:t>
            </a:r>
          </a:p>
        </p:txBody>
      </p:sp>
      <p:sp>
        <p:nvSpPr>
          <p:cNvPr id="3" name="Marcador de contenido 2">
            <a:extLst>
              <a:ext uri="{FF2B5EF4-FFF2-40B4-BE49-F238E27FC236}">
                <a16:creationId xmlns:a16="http://schemas.microsoft.com/office/drawing/2014/main" id="{B5B5A851-5BBE-1772-EB61-1B5CC26AAFB5}"/>
              </a:ext>
            </a:extLst>
          </p:cNvPr>
          <p:cNvSpPr>
            <a:spLocks noGrp="1"/>
          </p:cNvSpPr>
          <p:nvPr>
            <p:ph idx="1"/>
          </p:nvPr>
        </p:nvSpPr>
        <p:spPr/>
        <p:txBody>
          <a:bodyPr/>
          <a:lstStyle/>
          <a:p>
            <a:r>
              <a:rPr lang="es-ES" dirty="0"/>
              <a:t>IMPORTANTE SENTENCIA 485/2023 de 6 de noviembre de 2023.</a:t>
            </a:r>
          </a:p>
          <a:p>
            <a:pPr>
              <a:buFont typeface="Wingdings" panose="05000000000000000000" pitchFamily="2" charset="2"/>
              <a:buChar char="v"/>
            </a:pPr>
            <a:r>
              <a:rPr lang="es-ES" dirty="0"/>
              <a:t>	BUENA FE SE PRESUME.- no puede existir prueba diabólica, ni inversión de la carga de la prueba.</a:t>
            </a:r>
          </a:p>
          <a:p>
            <a:pPr>
              <a:buFont typeface="Wingdings" panose="05000000000000000000" pitchFamily="2" charset="2"/>
              <a:buChar char="v"/>
            </a:pPr>
            <a:r>
              <a:rPr lang="es-ES" dirty="0"/>
              <a:t>No puede existir una exoneración en función de la causa </a:t>
            </a:r>
            <a:r>
              <a:rPr lang="es-ES"/>
              <a:t>de endeudamiento, LA EXONERACION NO PUEDE SER PARCIAL.</a:t>
            </a:r>
            <a:endParaRPr lang="es-ES" dirty="0"/>
          </a:p>
          <a:p>
            <a:pPr>
              <a:buFont typeface="Wingdings" panose="05000000000000000000" pitchFamily="2" charset="2"/>
              <a:buChar char="v"/>
            </a:pPr>
            <a:r>
              <a:rPr lang="es-ES" dirty="0"/>
              <a:t>No hay exoneración de deudas de derecho público de Ayuntamiento de Zaragoza, ni de deudas de gestión delegada.- MADRID LO CONCEDE.</a:t>
            </a:r>
          </a:p>
        </p:txBody>
      </p:sp>
    </p:spTree>
    <p:extLst>
      <p:ext uri="{BB962C8B-B14F-4D97-AF65-F5344CB8AC3E}">
        <p14:creationId xmlns:p14="http://schemas.microsoft.com/office/powerpoint/2010/main" val="133724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F1832-452F-7F2C-88B2-304A181F2D50}"/>
              </a:ext>
            </a:extLst>
          </p:cNvPr>
          <p:cNvSpPr>
            <a:spLocks noGrp="1"/>
          </p:cNvSpPr>
          <p:nvPr>
            <p:ph type="title"/>
          </p:nvPr>
        </p:nvSpPr>
        <p:spPr/>
        <p:txBody>
          <a:bodyPr/>
          <a:lstStyle/>
          <a:p>
            <a:r>
              <a:rPr lang="es-ES" dirty="0"/>
              <a:t>JURISPRUDENCIA II</a:t>
            </a:r>
          </a:p>
        </p:txBody>
      </p:sp>
      <p:sp>
        <p:nvSpPr>
          <p:cNvPr id="3" name="Marcador de contenido 2">
            <a:extLst>
              <a:ext uri="{FF2B5EF4-FFF2-40B4-BE49-F238E27FC236}">
                <a16:creationId xmlns:a16="http://schemas.microsoft.com/office/drawing/2014/main" id="{E7A706CC-199F-1E05-1E32-8060D234F00B}"/>
              </a:ext>
            </a:extLst>
          </p:cNvPr>
          <p:cNvSpPr>
            <a:spLocks noGrp="1"/>
          </p:cNvSpPr>
          <p:nvPr>
            <p:ph idx="1"/>
          </p:nvPr>
        </p:nvSpPr>
        <p:spPr/>
        <p:txBody>
          <a:bodyPr>
            <a:normAutofit lnSpcReduction="10000"/>
          </a:bodyPr>
          <a:lstStyle/>
          <a:p>
            <a:r>
              <a:rPr lang="es-ES" dirty="0"/>
              <a:t>AAP de Zaragoza 78/2023, de 7 de junio; 78/2023, de 7 de junio; 79/2023, de 7 de junio; 92/2023, de 22 de junio; 101/2023, de 5 de julio; 109/2023, de 19 de julio; 126/2023, de 9 de octubre, y 131/2023, de 18 de octubre, entre otros. OBLIGACIÓN DE INCIDENTE CONTRADICTORIO PARA EVITAR INDEFENSIÓN AL CONCURSADO FRENTE A DENEGACIÓN DE EPI.</a:t>
            </a:r>
          </a:p>
          <a:p>
            <a:r>
              <a:rPr lang="es-ES" dirty="0"/>
              <a:t>Sentencia de la Sala 458/2023, de 25 de octubre; 460/2023, de 26 de octubre. 31/2024, de 12 de enero; 32/2024, de 12 de enero, y 2/2024 de 2 de enero. LA PRUEBA DE LA MALA FE DEL DEUDOR CORRESPONDE A LOS ACREEDORES.</a:t>
            </a:r>
          </a:p>
        </p:txBody>
      </p:sp>
    </p:spTree>
    <p:extLst>
      <p:ext uri="{BB962C8B-B14F-4D97-AF65-F5344CB8AC3E}">
        <p14:creationId xmlns:p14="http://schemas.microsoft.com/office/powerpoint/2010/main" val="723147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25F73-D32C-8956-321B-5BB6661CF2C1}"/>
              </a:ext>
            </a:extLst>
          </p:cNvPr>
          <p:cNvSpPr>
            <a:spLocks noGrp="1"/>
          </p:cNvSpPr>
          <p:nvPr>
            <p:ph type="title"/>
          </p:nvPr>
        </p:nvSpPr>
        <p:spPr>
          <a:xfrm>
            <a:off x="1102896" y="2133785"/>
            <a:ext cx="9520158" cy="1049235"/>
          </a:xfrm>
        </p:spPr>
        <p:txBody>
          <a:bodyPr>
            <a:normAutofit/>
          </a:bodyPr>
          <a:lstStyle/>
          <a:p>
            <a:pPr algn="ctr"/>
            <a:r>
              <a:rPr lang="es-ES" sz="4000" dirty="0"/>
              <a:t>FIN</a:t>
            </a:r>
          </a:p>
        </p:txBody>
      </p:sp>
      <p:pic>
        <p:nvPicPr>
          <p:cNvPr id="4" name="Imagen 3">
            <a:extLst>
              <a:ext uri="{FF2B5EF4-FFF2-40B4-BE49-F238E27FC236}">
                <a16:creationId xmlns:a16="http://schemas.microsoft.com/office/drawing/2014/main" id="{80F3EAEC-05E2-9D51-31B6-91C12DA2FA1F}"/>
              </a:ext>
            </a:extLst>
          </p:cNvPr>
          <p:cNvPicPr>
            <a:picLocks noChangeAspect="1"/>
          </p:cNvPicPr>
          <p:nvPr/>
        </p:nvPicPr>
        <p:blipFill>
          <a:blip r:embed="rId2"/>
          <a:stretch>
            <a:fillRect/>
          </a:stretch>
        </p:blipFill>
        <p:spPr>
          <a:xfrm>
            <a:off x="7349065" y="2516269"/>
            <a:ext cx="4038602" cy="3028951"/>
          </a:xfrm>
          <a:prstGeom prst="rect">
            <a:avLst/>
          </a:prstGeom>
        </p:spPr>
      </p:pic>
    </p:spTree>
    <p:extLst>
      <p:ext uri="{BB962C8B-B14F-4D97-AF65-F5344CB8AC3E}">
        <p14:creationId xmlns:p14="http://schemas.microsoft.com/office/powerpoint/2010/main" val="384693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1031E5-3747-E2A7-9E90-70F79A47FF58}"/>
              </a:ext>
            </a:extLst>
          </p:cNvPr>
          <p:cNvSpPr>
            <a:spLocks noGrp="1"/>
          </p:cNvSpPr>
          <p:nvPr>
            <p:ph idx="1"/>
          </p:nvPr>
        </p:nvSpPr>
        <p:spPr>
          <a:xfrm>
            <a:off x="1458496" y="614889"/>
            <a:ext cx="9520158" cy="3450613"/>
          </a:xfrm>
        </p:spPr>
        <p:txBody>
          <a:bodyPr/>
          <a:lstStyle/>
          <a:p>
            <a:r>
              <a:rPr lang="es-ES" b="1" dirty="0">
                <a:effectLst>
                  <a:outerShdw blurRad="38100" dist="38100" dir="2700000" algn="tl">
                    <a:srgbClr val="000000">
                      <a:alpha val="43137"/>
                    </a:srgbClr>
                  </a:outerShdw>
                </a:effectLst>
              </a:rPr>
              <a:t>PRESUPUESTAR</a:t>
            </a:r>
            <a:r>
              <a:rPr lang="es-ES" dirty="0"/>
              <a:t>:</a:t>
            </a:r>
          </a:p>
          <a:p>
            <a:pPr lvl="1"/>
            <a:r>
              <a:rPr lang="es-ES" dirty="0"/>
              <a:t>Traje a medida, según posibilidades del cliente.</a:t>
            </a:r>
          </a:p>
          <a:p>
            <a:pPr lvl="2"/>
            <a:r>
              <a:rPr lang="es-ES" dirty="0"/>
              <a:t>Cuenta profesional de procurador, factura de Notario, factura de </a:t>
            </a:r>
            <a:r>
              <a:rPr lang="es-ES" dirty="0" err="1"/>
              <a:t>Rprop</a:t>
            </a:r>
            <a:r>
              <a:rPr lang="es-ES" dirty="0"/>
              <a:t>…</a:t>
            </a:r>
          </a:p>
          <a:p>
            <a:pPr lvl="2"/>
            <a:r>
              <a:rPr lang="es-ES" dirty="0"/>
              <a:t>Derecho a la desconexión digital y conciliación de vida familiar del Abogado.</a:t>
            </a:r>
          </a:p>
          <a:p>
            <a:pPr lvl="1"/>
            <a:r>
              <a:rPr lang="es-ES" dirty="0"/>
              <a:t>Definir los servicios incluidos:</a:t>
            </a:r>
          </a:p>
          <a:p>
            <a:pPr lvl="2"/>
            <a:r>
              <a:rPr lang="es-ES" dirty="0"/>
              <a:t>Archivos de actuaciones por entrada en concurso</a:t>
            </a:r>
          </a:p>
          <a:p>
            <a:pPr lvl="2"/>
            <a:r>
              <a:rPr lang="es-ES" dirty="0"/>
              <a:t>“Servicio </a:t>
            </a:r>
            <a:r>
              <a:rPr lang="es-ES" dirty="0" err="1"/>
              <a:t>post-venta</a:t>
            </a:r>
            <a:r>
              <a:rPr lang="es-ES" dirty="0"/>
              <a:t>”: Eliminación de ficheros de solvencia patrimonial (ASNEF-EXPERIAN) y de información (CIJ, FEIJ, CIR del Banco de España).</a:t>
            </a:r>
          </a:p>
        </p:txBody>
      </p:sp>
      <p:pic>
        <p:nvPicPr>
          <p:cNvPr id="5" name="Gráfico 4" descr="Teléfono en altavoz">
            <a:extLst>
              <a:ext uri="{FF2B5EF4-FFF2-40B4-BE49-F238E27FC236}">
                <a16:creationId xmlns:a16="http://schemas.microsoft.com/office/drawing/2014/main" id="{4C42C338-A889-4D1C-E1C1-ED8E60F58B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82667" y="1425795"/>
            <a:ext cx="914400" cy="914400"/>
          </a:xfrm>
          <a:prstGeom prst="rect">
            <a:avLst/>
          </a:prstGeom>
        </p:spPr>
      </p:pic>
      <p:pic>
        <p:nvPicPr>
          <p:cNvPr id="7" name="Gráfico 6" descr="Empleado de oficina">
            <a:extLst>
              <a:ext uri="{FF2B5EF4-FFF2-40B4-BE49-F238E27FC236}">
                <a16:creationId xmlns:a16="http://schemas.microsoft.com/office/drawing/2014/main" id="{91081E60-ABCD-BF0E-DD68-8A42251BB2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00201" y="1281863"/>
            <a:ext cx="914400" cy="914400"/>
          </a:xfrm>
          <a:prstGeom prst="rect">
            <a:avLst/>
          </a:prstGeom>
        </p:spPr>
      </p:pic>
    </p:spTree>
    <p:extLst>
      <p:ext uri="{BB962C8B-B14F-4D97-AF65-F5344CB8AC3E}">
        <p14:creationId xmlns:p14="http://schemas.microsoft.com/office/powerpoint/2010/main" val="315829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E1E7A-924B-B3D4-B81F-761D4D0C7E37}"/>
              </a:ext>
            </a:extLst>
          </p:cNvPr>
          <p:cNvSpPr>
            <a:spLocks noGrp="1"/>
          </p:cNvSpPr>
          <p:nvPr>
            <p:ph type="title"/>
          </p:nvPr>
        </p:nvSpPr>
        <p:spPr/>
        <p:txBody>
          <a:bodyPr/>
          <a:lstStyle/>
          <a:p>
            <a:r>
              <a:rPr lang="es-ES" b="1" dirty="0">
                <a:effectLst>
                  <a:outerShdw blurRad="38100" dist="38100" dir="2700000" algn="tl">
                    <a:srgbClr val="000000">
                      <a:alpha val="43137"/>
                    </a:srgbClr>
                  </a:outerShdw>
                </a:effectLst>
              </a:rPr>
              <a:t>ESTRATEGIA PROCESAL</a:t>
            </a:r>
          </a:p>
        </p:txBody>
      </p:sp>
      <p:sp>
        <p:nvSpPr>
          <p:cNvPr id="3" name="Marcador de contenido 2">
            <a:extLst>
              <a:ext uri="{FF2B5EF4-FFF2-40B4-BE49-F238E27FC236}">
                <a16:creationId xmlns:a16="http://schemas.microsoft.com/office/drawing/2014/main" id="{89450076-2311-2BAA-C475-EDD689E21697}"/>
              </a:ext>
            </a:extLst>
          </p:cNvPr>
          <p:cNvSpPr>
            <a:spLocks noGrp="1"/>
          </p:cNvSpPr>
          <p:nvPr>
            <p:ph idx="1"/>
          </p:nvPr>
        </p:nvSpPr>
        <p:spPr/>
        <p:txBody>
          <a:bodyPr>
            <a:normAutofit/>
          </a:bodyPr>
          <a:lstStyle/>
          <a:p>
            <a:r>
              <a:rPr lang="es-ES" b="1" u="sng" dirty="0">
                <a:effectLst>
                  <a:outerShdw blurRad="38100" dist="38100" dir="2700000" algn="tl">
                    <a:srgbClr val="000000">
                      <a:alpha val="43137"/>
                    </a:srgbClr>
                  </a:outerShdw>
                </a:effectLst>
              </a:rPr>
              <a:t>Concurso con masa</a:t>
            </a:r>
            <a:r>
              <a:rPr lang="es-ES" dirty="0"/>
              <a:t>:</a:t>
            </a:r>
          </a:p>
          <a:p>
            <a:pPr lvl="1"/>
            <a:r>
              <a:rPr lang="es-ES" u="sng" dirty="0"/>
              <a:t>Liquidación</a:t>
            </a:r>
            <a:r>
              <a:rPr lang="es-ES" dirty="0"/>
              <a:t> de la masa activa: En algunas circunstancias se permite mantener la vivienda habitual (absténganse apartamento de Salou, de Jaca, etcétera). La LSO implica un sacrificio y una imposibilidad de pagar, no una negativa voluntaria del impago (no puedes/no quieres).</a:t>
            </a:r>
          </a:p>
          <a:p>
            <a:pPr lvl="1"/>
            <a:r>
              <a:rPr lang="es-ES" u="sng" dirty="0"/>
              <a:t>Sin liquidación, pero con Plan de Pagos</a:t>
            </a:r>
            <a:r>
              <a:rPr lang="es-ES" dirty="0"/>
              <a:t>: Mantener la vivienda habitual a cambio de una quita y un pago mensual recurrente a, máximo, 5 años.</a:t>
            </a:r>
          </a:p>
          <a:p>
            <a:pPr marL="457200" lvl="1" indent="0">
              <a:buNone/>
            </a:pPr>
            <a:r>
              <a:rPr lang="es-ES" dirty="0"/>
              <a:t>Incertidumbre de AC, intervención de cuentas, posible bloqueo, pensión de alimentos, deber de colaboración con AC, </a:t>
            </a:r>
            <a:r>
              <a:rPr lang="es-ES" b="1" dirty="0"/>
              <a:t>no divorciarse, no morirse, no heredar.</a:t>
            </a:r>
          </a:p>
        </p:txBody>
      </p:sp>
      <p:pic>
        <p:nvPicPr>
          <p:cNvPr id="5" name="Gráfico 4" descr="Cabeza con engranajes">
            <a:extLst>
              <a:ext uri="{FF2B5EF4-FFF2-40B4-BE49-F238E27FC236}">
                <a16:creationId xmlns:a16="http://schemas.microsoft.com/office/drawing/2014/main" id="{435D2104-B75C-4B41-61BA-1BF4F2C9F8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7146" y="4360333"/>
            <a:ext cx="914400" cy="914400"/>
          </a:xfrm>
          <a:prstGeom prst="rect">
            <a:avLst/>
          </a:prstGeom>
        </p:spPr>
      </p:pic>
    </p:spTree>
    <p:extLst>
      <p:ext uri="{BB962C8B-B14F-4D97-AF65-F5344CB8AC3E}">
        <p14:creationId xmlns:p14="http://schemas.microsoft.com/office/powerpoint/2010/main" val="72354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40635-D563-1ED9-18F3-851A6C8C5BB5}"/>
              </a:ext>
            </a:extLst>
          </p:cNvPr>
          <p:cNvSpPr txBox="1">
            <a:spLocks noGrp="1"/>
          </p:cNvSpPr>
          <p:nvPr>
            <p:ph type="title"/>
          </p:nvPr>
        </p:nvSpPr>
        <p:spPr/>
        <p:txBody>
          <a:bodyPr/>
          <a:lstStyle/>
          <a:p>
            <a:pPr lvl="0"/>
            <a:r>
              <a:rPr lang="es-ES" b="1" u="sng" dirty="0">
                <a:effectLst>
                  <a:outerShdw blurRad="38100" dist="38100" dir="2700000" algn="tl">
                    <a:srgbClr val="000000">
                      <a:alpha val="43137"/>
                    </a:srgbClr>
                  </a:outerShdw>
                </a:effectLst>
              </a:rPr>
              <a:t>Concurso sin masa (art. 37 bis LC)</a:t>
            </a:r>
          </a:p>
        </p:txBody>
      </p:sp>
      <p:sp>
        <p:nvSpPr>
          <p:cNvPr id="3" name="Marcador de contenido 2">
            <a:extLst>
              <a:ext uri="{FF2B5EF4-FFF2-40B4-BE49-F238E27FC236}">
                <a16:creationId xmlns:a16="http://schemas.microsoft.com/office/drawing/2014/main" id="{88D8FB35-32C7-2EDA-26AB-4E41C14973AE}"/>
              </a:ext>
            </a:extLst>
          </p:cNvPr>
          <p:cNvSpPr txBox="1">
            <a:spLocks noGrp="1"/>
          </p:cNvSpPr>
          <p:nvPr>
            <p:ph idx="1"/>
          </p:nvPr>
        </p:nvSpPr>
        <p:spPr/>
        <p:txBody>
          <a:bodyPr/>
          <a:lstStyle/>
          <a:p>
            <a:pPr lvl="0" algn="just"/>
            <a:r>
              <a:rPr lang="es-ES" dirty="0"/>
              <a:t>Cuando la masa activa (artículo 192 TRLC) del deudor (persona natural/jurídica) se reputa insuficiente o inexistente para satisfacer a la masa pasiva.</a:t>
            </a:r>
          </a:p>
          <a:p>
            <a:pPr lvl="0" algn="just"/>
            <a:r>
              <a:rPr lang="es-ES" dirty="0"/>
              <a:t>El TRLC expone los presupuestos que han de concurrir para que el procedimiento concursal haya de ser considerado sin masa, a saber: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CA53FF-1946-BE44-147D-E2904A21698B}"/>
              </a:ext>
            </a:extLst>
          </p:cNvPr>
          <p:cNvSpPr txBox="1">
            <a:spLocks noGrp="1"/>
          </p:cNvSpPr>
          <p:nvPr>
            <p:ph type="title"/>
          </p:nvPr>
        </p:nvSpPr>
        <p:spPr/>
        <p:txBody>
          <a:bodyPr>
            <a:normAutofit/>
          </a:bodyPr>
          <a:lstStyle/>
          <a:p>
            <a:pPr lvl="0"/>
            <a:r>
              <a:rPr lang="es-ES" sz="3600" dirty="0"/>
              <a:t>Presupuestos del concurso sin masa</a:t>
            </a:r>
          </a:p>
        </p:txBody>
      </p:sp>
      <p:sp>
        <p:nvSpPr>
          <p:cNvPr id="3" name="Marcador de contenido 2">
            <a:extLst>
              <a:ext uri="{FF2B5EF4-FFF2-40B4-BE49-F238E27FC236}">
                <a16:creationId xmlns:a16="http://schemas.microsoft.com/office/drawing/2014/main" id="{A1D09B4A-2B70-2FA2-25EC-C35892C57DCC}"/>
              </a:ext>
            </a:extLst>
          </p:cNvPr>
          <p:cNvSpPr txBox="1">
            <a:spLocks noGrp="1"/>
          </p:cNvSpPr>
          <p:nvPr>
            <p:ph idx="1"/>
          </p:nvPr>
        </p:nvSpPr>
        <p:spPr/>
        <p:txBody>
          <a:bodyPr/>
          <a:lstStyle/>
          <a:p>
            <a:pPr lvl="0"/>
            <a:r>
              <a:rPr lang="es-ES" sz="3000" dirty="0"/>
              <a:t>a) El concursado carezca de bienes y derechos que sean legalmente embargables.</a:t>
            </a:r>
          </a:p>
          <a:p>
            <a:pPr marL="0" lvl="0" indent="0">
              <a:buNone/>
            </a:pPr>
            <a:r>
              <a:rPr lang="es-ES" sz="3000" dirty="0"/>
              <a:t>	- Inembargabilidad de los artículos 605 y ss. LEC</a:t>
            </a:r>
          </a:p>
          <a:p>
            <a:pPr marL="0" lvl="0" indent="0">
              <a:buNone/>
            </a:pPr>
            <a:endParaRPr lang="es-ES" sz="3000" dirty="0"/>
          </a:p>
          <a:p>
            <a:pPr marL="0" lvl="0" indent="0">
              <a:buNone/>
            </a:pPr>
            <a:endParaRPr lang="es-ES"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7AED29-FD91-29E1-871B-59BFD9DD5B62}"/>
              </a:ext>
            </a:extLst>
          </p:cNvPr>
          <p:cNvSpPr txBox="1">
            <a:spLocks noGrp="1"/>
          </p:cNvSpPr>
          <p:nvPr>
            <p:ph type="title"/>
          </p:nvPr>
        </p:nvSpPr>
        <p:spPr/>
        <p:txBody>
          <a:bodyPr>
            <a:normAutofit/>
          </a:bodyPr>
          <a:lstStyle/>
          <a:p>
            <a:pPr lvl="0"/>
            <a:r>
              <a:rPr lang="es-ES" sz="3600" dirty="0"/>
              <a:t>Presupuestos del concurso sin masa</a:t>
            </a:r>
          </a:p>
        </p:txBody>
      </p:sp>
      <p:sp>
        <p:nvSpPr>
          <p:cNvPr id="3" name="Marcador de contenido 2">
            <a:extLst>
              <a:ext uri="{FF2B5EF4-FFF2-40B4-BE49-F238E27FC236}">
                <a16:creationId xmlns:a16="http://schemas.microsoft.com/office/drawing/2014/main" id="{66CAC20D-3210-C903-6720-C347E77E64AE}"/>
              </a:ext>
            </a:extLst>
          </p:cNvPr>
          <p:cNvSpPr txBox="1">
            <a:spLocks noGrp="1"/>
          </p:cNvSpPr>
          <p:nvPr>
            <p:ph idx="1"/>
          </p:nvPr>
        </p:nvSpPr>
        <p:spPr/>
        <p:txBody>
          <a:bodyPr/>
          <a:lstStyle/>
          <a:p>
            <a:pPr lvl="0" algn="just"/>
            <a:r>
              <a:rPr lang="es-ES" dirty="0"/>
              <a:t>b) El coste de realización de los bienes y derechos del concursado fuera manifiestamente desproporcionado respecto al previsible valor venal.</a:t>
            </a:r>
          </a:p>
          <a:p>
            <a:pPr marL="0" lvl="0" indent="0" algn="just">
              <a:buNone/>
            </a:pPr>
            <a:r>
              <a:rPr lang="es-ES" dirty="0"/>
              <a:t>	- P. ej., la masa activa del concursado está compuesta únicamente 	por un Ford Fiesta, matriculado en 2005, con 300.000 </a:t>
            </a:r>
            <a:r>
              <a:rPr lang="es-ES" dirty="0" err="1"/>
              <a:t>kms</a:t>
            </a:r>
            <a:r>
              <a:rPr lang="es-ES" dirty="0"/>
              <a:t>.</a:t>
            </a:r>
          </a:p>
          <a:p>
            <a:pPr marL="0" lvl="0" indent="0" algn="just">
              <a:buNone/>
            </a:pPr>
            <a:r>
              <a:rPr lang="es-ES" dirty="0"/>
              <a:t>					[“Cuesta más el collar que el perro”]</a:t>
            </a:r>
          </a:p>
          <a:p>
            <a:pPr lvl="0"/>
            <a:endParaRPr lang="es-ES" dirty="0"/>
          </a:p>
        </p:txBody>
      </p:sp>
      <p:pic>
        <p:nvPicPr>
          <p:cNvPr id="5" name="Gráfico 4" descr="Coche">
            <a:extLst>
              <a:ext uri="{FF2B5EF4-FFF2-40B4-BE49-F238E27FC236}">
                <a16:creationId xmlns:a16="http://schemas.microsoft.com/office/drawing/2014/main" id="{75EF4A7E-0B14-E83E-6A8F-AC656B5AD7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8467" y="3767667"/>
            <a:ext cx="1049866" cy="104986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DA361F-4EFC-2460-2B0B-506E94B51300}"/>
              </a:ext>
            </a:extLst>
          </p:cNvPr>
          <p:cNvSpPr txBox="1">
            <a:spLocks noGrp="1"/>
          </p:cNvSpPr>
          <p:nvPr>
            <p:ph type="title"/>
          </p:nvPr>
        </p:nvSpPr>
        <p:spPr/>
        <p:txBody>
          <a:bodyPr>
            <a:normAutofit/>
          </a:bodyPr>
          <a:lstStyle/>
          <a:p>
            <a:pPr lvl="0"/>
            <a:r>
              <a:rPr lang="es-ES" sz="3600" dirty="0"/>
              <a:t>Presupuestos del concurso sin masa</a:t>
            </a:r>
          </a:p>
        </p:txBody>
      </p:sp>
      <p:sp>
        <p:nvSpPr>
          <p:cNvPr id="3" name="Marcador de contenido 2">
            <a:extLst>
              <a:ext uri="{FF2B5EF4-FFF2-40B4-BE49-F238E27FC236}">
                <a16:creationId xmlns:a16="http://schemas.microsoft.com/office/drawing/2014/main" id="{73B1D1A8-C342-BD5B-FAAE-7729C6598490}"/>
              </a:ext>
            </a:extLst>
          </p:cNvPr>
          <p:cNvSpPr txBox="1">
            <a:spLocks noGrp="1"/>
          </p:cNvSpPr>
          <p:nvPr>
            <p:ph idx="1"/>
          </p:nvPr>
        </p:nvSpPr>
        <p:spPr/>
        <p:txBody>
          <a:bodyPr/>
          <a:lstStyle/>
          <a:p>
            <a:pPr lvl="0"/>
            <a:r>
              <a:rPr lang="es-ES" dirty="0"/>
              <a:t>c) Los bienes y derechos del concursado libres de cargas fueran de valor inferior al previsible coste del procedimiento.</a:t>
            </a:r>
          </a:p>
          <a:p>
            <a:pPr marL="0" lvl="0" indent="0">
              <a:buNone/>
            </a:pPr>
            <a:r>
              <a:rPr lang="es-ES" dirty="0"/>
              <a:t>	- P. ej.: La masa activa del deudor/concursado está compuesta únicamente 	por un campo de secano de 0,3 ha, en pleno desierto de Monegros.</a:t>
            </a:r>
          </a:p>
          <a:p>
            <a:pPr marL="0" lvl="0" indent="0">
              <a:buNone/>
            </a:pPr>
            <a:endParaRPr lang="es-ES" dirty="0"/>
          </a:p>
        </p:txBody>
      </p:sp>
      <p:pic>
        <p:nvPicPr>
          <p:cNvPr id="5" name="Gráfico 4" descr="Oruga">
            <a:extLst>
              <a:ext uri="{FF2B5EF4-FFF2-40B4-BE49-F238E27FC236}">
                <a16:creationId xmlns:a16="http://schemas.microsoft.com/office/drawing/2014/main" id="{FCC3BF19-013C-9A12-DB9F-1DBBC8680C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28466" y="3640667"/>
            <a:ext cx="914400" cy="914400"/>
          </a:xfrm>
          <a:prstGeom prst="rect">
            <a:avLst/>
          </a:prstGeom>
        </p:spPr>
      </p:pic>
      <p:pic>
        <p:nvPicPr>
          <p:cNvPr id="7" name="Gráfico 6" descr="Telaraña">
            <a:extLst>
              <a:ext uri="{FF2B5EF4-FFF2-40B4-BE49-F238E27FC236}">
                <a16:creationId xmlns:a16="http://schemas.microsoft.com/office/drawing/2014/main" id="{A2B79F1D-D9CA-06C0-9E24-DCE95FC0D8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56933" y="3640667"/>
            <a:ext cx="914400"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D0940-9BD0-F022-BF49-7B1408D9167A}"/>
              </a:ext>
            </a:extLst>
          </p:cNvPr>
          <p:cNvSpPr txBox="1">
            <a:spLocks noGrp="1"/>
          </p:cNvSpPr>
          <p:nvPr>
            <p:ph type="title"/>
          </p:nvPr>
        </p:nvSpPr>
        <p:spPr/>
        <p:txBody>
          <a:bodyPr>
            <a:normAutofit/>
          </a:bodyPr>
          <a:lstStyle/>
          <a:p>
            <a:pPr lvl="0"/>
            <a:r>
              <a:rPr lang="es-ES" sz="3600" dirty="0"/>
              <a:t>Presupuestos del concurso sin masa</a:t>
            </a:r>
          </a:p>
        </p:txBody>
      </p:sp>
      <p:sp>
        <p:nvSpPr>
          <p:cNvPr id="3" name="Marcador de contenido 2">
            <a:extLst>
              <a:ext uri="{FF2B5EF4-FFF2-40B4-BE49-F238E27FC236}">
                <a16:creationId xmlns:a16="http://schemas.microsoft.com/office/drawing/2014/main" id="{6AA23F0D-E91F-DFD2-6F50-4268FA76DCC0}"/>
              </a:ext>
            </a:extLst>
          </p:cNvPr>
          <p:cNvSpPr txBox="1">
            <a:spLocks noGrp="1"/>
          </p:cNvSpPr>
          <p:nvPr>
            <p:ph idx="1"/>
          </p:nvPr>
        </p:nvSpPr>
        <p:spPr/>
        <p:txBody>
          <a:bodyPr/>
          <a:lstStyle/>
          <a:p>
            <a:pPr lvl="0"/>
            <a:r>
              <a:rPr lang="es-ES" dirty="0"/>
              <a:t>d) Los gravámenes y las cargas existentes sobre los bienes y derechos del concursado lo sean por importe superior al valor de mercado de esos bienes y derechos</a:t>
            </a:r>
          </a:p>
          <a:p>
            <a:pPr marL="0" lvl="0" indent="0">
              <a:buNone/>
            </a:pPr>
            <a:r>
              <a:rPr lang="es-ES" dirty="0"/>
              <a:t>	- P. ej.: El deudor/concursado posee una vivienda, tasada en 100.000 €, 		pero está gravada con una garantía hipotecaría de 250.000 €.</a:t>
            </a:r>
          </a:p>
        </p:txBody>
      </p:sp>
      <p:pic>
        <p:nvPicPr>
          <p:cNvPr id="5" name="Gráfico 4" descr="Casa">
            <a:extLst>
              <a:ext uri="{FF2B5EF4-FFF2-40B4-BE49-F238E27FC236}">
                <a16:creationId xmlns:a16="http://schemas.microsoft.com/office/drawing/2014/main" id="{5C460EE2-77C5-7C93-02B9-5A7991E8A5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8067" y="4284134"/>
            <a:ext cx="1041400" cy="1041400"/>
          </a:xfrm>
          <a:prstGeom prst="rect">
            <a:avLst/>
          </a:prstGeom>
        </p:spPr>
      </p:pic>
      <p:pic>
        <p:nvPicPr>
          <p:cNvPr id="7" name="Gráfico 6" descr="Gráfico de barras con tendencia bajista">
            <a:extLst>
              <a:ext uri="{FF2B5EF4-FFF2-40B4-BE49-F238E27FC236}">
                <a16:creationId xmlns:a16="http://schemas.microsoft.com/office/drawing/2014/main" id="{04630377-93AA-7F51-1EA4-1670A660F0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39467" y="4411134"/>
            <a:ext cx="914400" cy="914400"/>
          </a:xfrm>
          <a:prstGeom prst="rect">
            <a:avLst/>
          </a:prstGeom>
        </p:spPr>
      </p:pic>
    </p:spTree>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TM10001114[[fn=Galería]]</Template>
  <TotalTime>323</TotalTime>
  <Words>2107</Words>
  <Application>Microsoft Office PowerPoint</Application>
  <PresentationFormat>Panorámica</PresentationFormat>
  <Paragraphs>108</Paragraphs>
  <Slides>25</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Palatino Linotype</vt:lpstr>
      <vt:lpstr>Symbol</vt:lpstr>
      <vt:lpstr>Wingdings</vt:lpstr>
      <vt:lpstr>Galería</vt:lpstr>
      <vt:lpstr>ASPECTOS PRÁCTICOS DEL CONCURSO DE PERSONA FÍSICA.  PUNTO DE VISTA DEL ABOGADO INSTANTE</vt:lpstr>
      <vt:lpstr>I. ¿Qué hace un abogado cuando un presunto insolvente llega al despacho?</vt:lpstr>
      <vt:lpstr>Presentación de PowerPoint</vt:lpstr>
      <vt:lpstr>ESTRATEGIA PROCESAL</vt:lpstr>
      <vt:lpstr>Concurso sin masa (art. 37 bis LC)</vt:lpstr>
      <vt:lpstr>Presupuestos del concurso sin masa</vt:lpstr>
      <vt:lpstr>Presupuestos del concurso sin masa</vt:lpstr>
      <vt:lpstr>Presupuestos del concurso sin masa</vt:lpstr>
      <vt:lpstr>Presupuestos del concurso sin masa</vt:lpstr>
      <vt:lpstr>CONCURSO DEL MATRIMONIO</vt:lpstr>
      <vt:lpstr>VIVIENDA FAMILIAR</vt:lpstr>
      <vt:lpstr>CONCURSO DEL DEUDOR EN SEPARACION DE BIENES</vt:lpstr>
      <vt:lpstr>CONCURSO DEL DEUDOR EN REGIMEN CONSORCIAL ARAGONES</vt:lpstr>
      <vt:lpstr>CONCURSO Y MUERTE</vt:lpstr>
      <vt:lpstr>Documentos necesarios para la demanda</vt:lpstr>
      <vt:lpstr>Presentación de PowerPoint</vt:lpstr>
      <vt:lpstr>Presentación de PowerPoint</vt:lpstr>
      <vt:lpstr>Presentación de PowerPoint</vt:lpstr>
      <vt:lpstr>Presentación de PowerPoint</vt:lpstr>
      <vt:lpstr>Presentación de PowerPoint</vt:lpstr>
      <vt:lpstr>SOLICITUD DE EXONERACIÓN DEL PASIVO INSATISFECHO</vt:lpstr>
      <vt:lpstr>“REGALO” (mi suplico)</vt:lpstr>
      <vt:lpstr>JURISPRUDENCIA I</vt:lpstr>
      <vt:lpstr>JURISPRUDENCIA II</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ASPECTOS PRÁCTICOS DEL CONCURSO DE PERSONA FÍSICA.  PUNTO DE VISTA DEL ABOGADO INSTANTE</dc:title>
  <dc:creator>Alejandro Marqués Ochoa</dc:creator>
  <cp:lastModifiedBy>Irene Romea</cp:lastModifiedBy>
  <cp:revision>11</cp:revision>
  <dcterms:created xsi:type="dcterms:W3CDTF">2024-02-07T11:21:35Z</dcterms:created>
  <dcterms:modified xsi:type="dcterms:W3CDTF">2024-05-16T07:39:10Z</dcterms:modified>
</cp:coreProperties>
</file>